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Ubuntu"/>
      <p:regular r:id="rId31"/>
      <p:bold r:id="rId32"/>
      <p:italic r:id="rId33"/>
      <p:boldItalic r:id="rId34"/>
    </p:embeddedFont>
    <p:embeddedFont>
      <p:font typeface="Poppins"/>
      <p:regular r:id="rId35"/>
      <p:bold r:id="rId36"/>
      <p:italic r:id="rId37"/>
      <p:boldItalic r:id="rId38"/>
    </p:embeddedFont>
    <p:embeddedFont>
      <p:font typeface="Lato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jiyZgLQmhMJTheuUt3PLrVu/xW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bold.fntdata"/><Relationship Id="rId20" Type="http://schemas.openxmlformats.org/officeDocument/2006/relationships/slide" Target="slides/slide15.xml"/><Relationship Id="rId42" Type="http://schemas.openxmlformats.org/officeDocument/2006/relationships/font" Target="fonts/LatoLight-boldItalic.fntdata"/><Relationship Id="rId41" Type="http://schemas.openxmlformats.org/officeDocument/2006/relationships/font" Target="fonts/Lato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Ubuntu-italic.fntdata"/><Relationship Id="rId10" Type="http://schemas.openxmlformats.org/officeDocument/2006/relationships/slide" Target="slides/slide5.xml"/><Relationship Id="rId32" Type="http://schemas.openxmlformats.org/officeDocument/2006/relationships/font" Target="fonts/Ubuntu-bold.fntdata"/><Relationship Id="rId13" Type="http://schemas.openxmlformats.org/officeDocument/2006/relationships/slide" Target="slides/slide8.xml"/><Relationship Id="rId35" Type="http://schemas.openxmlformats.org/officeDocument/2006/relationships/font" Target="fonts/Poppins-regular.fntdata"/><Relationship Id="rId12" Type="http://schemas.openxmlformats.org/officeDocument/2006/relationships/slide" Target="slides/slide7.xml"/><Relationship Id="rId34" Type="http://schemas.openxmlformats.org/officeDocument/2006/relationships/font" Target="fonts/Ubuntu-boldItalic.fntdata"/><Relationship Id="rId15" Type="http://schemas.openxmlformats.org/officeDocument/2006/relationships/slide" Target="slides/slide10.xml"/><Relationship Id="rId37" Type="http://schemas.openxmlformats.org/officeDocument/2006/relationships/font" Target="fonts/Poppins-italic.fntdata"/><Relationship Id="rId14" Type="http://schemas.openxmlformats.org/officeDocument/2006/relationships/slide" Target="slides/slide9.xml"/><Relationship Id="rId36" Type="http://schemas.openxmlformats.org/officeDocument/2006/relationships/font" Target="fonts/Poppins-bold.fntdata"/><Relationship Id="rId17" Type="http://schemas.openxmlformats.org/officeDocument/2006/relationships/slide" Target="slides/slide12.xml"/><Relationship Id="rId39" Type="http://schemas.openxmlformats.org/officeDocument/2006/relationships/font" Target="fonts/LatoLight-regular.fntdata"/><Relationship Id="rId16" Type="http://schemas.openxmlformats.org/officeDocument/2006/relationships/slide" Target="slides/slide11.xml"/><Relationship Id="rId38" Type="http://schemas.openxmlformats.org/officeDocument/2006/relationships/font" Target="fonts/Poppi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b75dd1dab5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b75dd1dab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b75dd1dab5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Community Pillar refers to Post office &amp; other key pillars that need fixing up</a:t>
            </a:r>
            <a:endParaRPr/>
          </a:p>
        </p:txBody>
      </p:sp>
      <p:sp>
        <p:nvSpPr>
          <p:cNvPr id="383" name="Google Shape;38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75dd1dab5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b75dd1dab5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b75dd1dab5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75dd1dab5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b75dd1dab5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b75dd1dab5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2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2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2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2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2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2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2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27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8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3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3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3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0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0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4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1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1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41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4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4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4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2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42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4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3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4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4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4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33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33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3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7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7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7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3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2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2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2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2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2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2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5" name="Google Shape;145;p2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2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7" name="Google Shape;147;p2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8" name="Google Shape;148;p2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9" name="Google Shape;149;p2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51" name="Google Shape;151;p2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52" name="Google Shape;152;p2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3" name="Google Shape;153;p2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2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7" name="Google Shape;157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8" name="Google Shape;158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25.png"/><Relationship Id="rId8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planreview@ofha.org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23.jp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publicrelations@ofha.org" TargetMode="External"/><Relationship Id="rId4" Type="http://schemas.openxmlformats.org/officeDocument/2006/relationships/hyperlink" Target="mailto:planreview@ofha.org" TargetMode="External"/><Relationship Id="rId5" Type="http://schemas.openxmlformats.org/officeDocument/2006/relationships/hyperlink" Target="mailto:info@ofha.org" TargetMode="External"/><Relationship Id="rId6" Type="http://schemas.openxmlformats.org/officeDocument/2006/relationships/hyperlink" Target="mailto:security@ofha.org" TargetMode="External"/><Relationship Id="rId7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ofha.org/" TargetMode="External"/><Relationship Id="rId4" Type="http://schemas.openxmlformats.org/officeDocument/2006/relationships/image" Target="../media/image35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6.png"/><Relationship Id="rId13" Type="http://schemas.openxmlformats.org/officeDocument/2006/relationships/image" Target="../media/image1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29.jp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 txBox="1"/>
          <p:nvPr>
            <p:ph type="ctrTitle"/>
          </p:nvPr>
        </p:nvSpPr>
        <p:spPr>
          <a:xfrm>
            <a:off x="1601482" y="4860274"/>
            <a:ext cx="7767000" cy="125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OFHA 2024 Town Hall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February 12, 2024</a:t>
            </a:r>
            <a:endParaRPr b="1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649" y="967395"/>
            <a:ext cx="2902601" cy="290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/>
          <p:nvPr>
            <p:ph type="title"/>
          </p:nvPr>
        </p:nvSpPr>
        <p:spPr>
          <a:xfrm>
            <a:off x="677334" y="0"/>
            <a:ext cx="8596668" cy="1175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Safety &amp; Security Speaker</a:t>
            </a:r>
            <a:br>
              <a:rPr b="1" lang="en-US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Know Your Community!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4" name="Google Shape;2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80" y="2127652"/>
            <a:ext cx="2393825" cy="26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8"/>
          <p:cNvSpPr txBox="1"/>
          <p:nvPr/>
        </p:nvSpPr>
        <p:spPr>
          <a:xfrm>
            <a:off x="2657600" y="1647250"/>
            <a:ext cx="6537300" cy="3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Erica Rocha, SEAL Manager</a:t>
            </a:r>
            <a:endParaRPr b="1" sz="32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Neighborhood Patrol</a:t>
            </a:r>
            <a:endParaRPr b="1" sz="32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"/>
              <a:buFont typeface="Noto Sans Symbols"/>
              <a:buNone/>
            </a:pPr>
            <a:r>
              <a:t/>
            </a:r>
            <a:endParaRPr b="1" sz="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lang="en-US" sz="3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Security Hotline: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lang="en-US" sz="32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832-900-7017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"/>
              <a:buFont typeface="Noto Sans Symbols"/>
              <a:buNone/>
            </a:pPr>
            <a:r>
              <a:t/>
            </a:r>
            <a:endParaRPr b="1" sz="8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report all incidents to 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S.E.A.L and Houston Police Department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Email security@ofha.org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"/>
              <a:buFont typeface="Noto Sans Symbols"/>
              <a:buNone/>
            </a:pPr>
            <a:r>
              <a:t/>
            </a:r>
            <a:endParaRPr b="1" sz="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/>
              <a:t>x</a:t>
            </a:r>
            <a:endParaRPr/>
          </a:p>
        </p:txBody>
      </p:sp>
      <p:pic>
        <p:nvPicPr>
          <p:cNvPr id="256" name="Google Shape;2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8704" y="458271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"/>
          <p:cNvSpPr txBox="1"/>
          <p:nvPr>
            <p:ph type="title"/>
          </p:nvPr>
        </p:nvSpPr>
        <p:spPr>
          <a:xfrm>
            <a:off x="677334" y="87086"/>
            <a:ext cx="8596668" cy="592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Committee Report - Security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2" name="Google Shape;262;p9"/>
          <p:cNvSpPr txBox="1"/>
          <p:nvPr>
            <p:ph idx="1" type="body"/>
          </p:nvPr>
        </p:nvSpPr>
        <p:spPr>
          <a:xfrm>
            <a:off x="677334" y="1121229"/>
            <a:ext cx="8596668" cy="57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en-US" sz="2400"/>
              <a:t>2024 Focus Areas: Awareness &amp; Participation</a:t>
            </a:r>
            <a:endParaRPr/>
          </a:p>
        </p:txBody>
      </p:sp>
      <p:sp>
        <p:nvSpPr>
          <p:cNvPr id="263" name="Google Shape;263;p9"/>
          <p:cNvSpPr txBox="1"/>
          <p:nvPr/>
        </p:nvSpPr>
        <p:spPr>
          <a:xfrm>
            <a:off x="1177291" y="2057400"/>
            <a:ext cx="3709847" cy="4395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AWARENESS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sz="24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Existence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sz="24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 Benefits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sz="24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Visibility of Campaign</a:t>
            </a:r>
            <a:endParaRPr/>
          </a:p>
        </p:txBody>
      </p:sp>
      <p:sp>
        <p:nvSpPr>
          <p:cNvPr id="264" name="Google Shape;264;p9"/>
          <p:cNvSpPr txBox="1"/>
          <p:nvPr/>
        </p:nvSpPr>
        <p:spPr>
          <a:xfrm>
            <a:off x="5623983" y="2137636"/>
            <a:ext cx="4379988" cy="4321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Participation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sz="24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12% of Households (~640)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sz="24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Align with Businesses Investing in Community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sz="24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Sponsor a Neighbor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Google Shape;2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2296" y="4304954"/>
            <a:ext cx="1114859" cy="57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4933" y="3073852"/>
            <a:ext cx="854618" cy="7102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9"/>
          <p:cNvGrpSpPr/>
          <p:nvPr/>
        </p:nvGrpSpPr>
        <p:grpSpPr>
          <a:xfrm>
            <a:off x="628554" y="4987240"/>
            <a:ext cx="437799" cy="524862"/>
            <a:chOff x="3553752" y="4550924"/>
            <a:chExt cx="2109330" cy="2955259"/>
          </a:xfrm>
        </p:grpSpPr>
        <p:sp>
          <p:nvSpPr>
            <p:cNvPr id="268" name="Google Shape;268;p9"/>
            <p:cNvSpPr/>
            <p:nvPr/>
          </p:nvSpPr>
          <p:spPr>
            <a:xfrm>
              <a:off x="3553752" y="4550924"/>
              <a:ext cx="2109330" cy="2955259"/>
            </a:xfrm>
            <a:custGeom>
              <a:rect b="b" l="l" r="r" t="t"/>
              <a:pathLst>
                <a:path extrusionOk="0" h="2371" w="1694">
                  <a:moveTo>
                    <a:pt x="846" y="0"/>
                  </a:moveTo>
                  <a:lnTo>
                    <a:pt x="735" y="123"/>
                  </a:lnTo>
                  <a:lnTo>
                    <a:pt x="543" y="335"/>
                  </a:lnTo>
                  <a:lnTo>
                    <a:pt x="543" y="335"/>
                  </a:lnTo>
                  <a:cubicBezTo>
                    <a:pt x="457" y="428"/>
                    <a:pt x="345" y="496"/>
                    <a:pt x="216" y="531"/>
                  </a:cubicBezTo>
                  <a:lnTo>
                    <a:pt x="103" y="561"/>
                  </a:lnTo>
                  <a:lnTo>
                    <a:pt x="0" y="589"/>
                  </a:lnTo>
                  <a:lnTo>
                    <a:pt x="0" y="688"/>
                  </a:lnTo>
                  <a:lnTo>
                    <a:pt x="0" y="1425"/>
                  </a:lnTo>
                  <a:lnTo>
                    <a:pt x="0" y="1425"/>
                  </a:lnTo>
                  <a:cubicBezTo>
                    <a:pt x="0" y="1687"/>
                    <a:pt x="141" y="1931"/>
                    <a:pt x="378" y="2078"/>
                  </a:cubicBezTo>
                  <a:lnTo>
                    <a:pt x="765" y="2319"/>
                  </a:lnTo>
                  <a:lnTo>
                    <a:pt x="846" y="2370"/>
                  </a:lnTo>
                  <a:lnTo>
                    <a:pt x="928" y="2319"/>
                  </a:lnTo>
                  <a:lnTo>
                    <a:pt x="1314" y="2078"/>
                  </a:lnTo>
                  <a:lnTo>
                    <a:pt x="1314" y="2078"/>
                  </a:lnTo>
                  <a:cubicBezTo>
                    <a:pt x="1551" y="1931"/>
                    <a:pt x="1693" y="1687"/>
                    <a:pt x="1693" y="1425"/>
                  </a:cubicBezTo>
                  <a:lnTo>
                    <a:pt x="1693" y="688"/>
                  </a:lnTo>
                  <a:lnTo>
                    <a:pt x="1693" y="590"/>
                  </a:lnTo>
                  <a:lnTo>
                    <a:pt x="1590" y="561"/>
                  </a:lnTo>
                  <a:lnTo>
                    <a:pt x="1471" y="529"/>
                  </a:lnTo>
                  <a:lnTo>
                    <a:pt x="1471" y="529"/>
                  </a:lnTo>
                  <a:cubicBezTo>
                    <a:pt x="1344" y="494"/>
                    <a:pt x="1232" y="426"/>
                    <a:pt x="1147" y="332"/>
                  </a:cubicBezTo>
                  <a:lnTo>
                    <a:pt x="957" y="123"/>
                  </a:lnTo>
                  <a:lnTo>
                    <a:pt x="846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724040" y="4792616"/>
              <a:ext cx="1768760" cy="2526801"/>
            </a:xfrm>
            <a:custGeom>
              <a:rect b="b" l="l" r="r" t="t"/>
              <a:pathLst>
                <a:path extrusionOk="0" h="2027" w="1422">
                  <a:moveTo>
                    <a:pt x="318" y="1782"/>
                  </a:moveTo>
                  <a:lnTo>
                    <a:pt x="318" y="1782"/>
                  </a:lnTo>
                  <a:cubicBezTo>
                    <a:pt x="119" y="1658"/>
                    <a:pt x="0" y="1452"/>
                    <a:pt x="0" y="1231"/>
                  </a:cubicBezTo>
                  <a:lnTo>
                    <a:pt x="0" y="487"/>
                  </a:lnTo>
                  <a:lnTo>
                    <a:pt x="119" y="455"/>
                  </a:lnTo>
                  <a:lnTo>
                    <a:pt x="119" y="455"/>
                  </a:lnTo>
                  <a:cubicBezTo>
                    <a:pt x="273" y="414"/>
                    <a:pt x="409" y="332"/>
                    <a:pt x="511" y="219"/>
                  </a:cubicBezTo>
                  <a:lnTo>
                    <a:pt x="710" y="0"/>
                  </a:lnTo>
                  <a:lnTo>
                    <a:pt x="906" y="217"/>
                  </a:lnTo>
                  <a:lnTo>
                    <a:pt x="906" y="217"/>
                  </a:lnTo>
                  <a:cubicBezTo>
                    <a:pt x="1008" y="330"/>
                    <a:pt x="1143" y="412"/>
                    <a:pt x="1296" y="453"/>
                  </a:cubicBezTo>
                  <a:lnTo>
                    <a:pt x="1421" y="487"/>
                  </a:lnTo>
                  <a:lnTo>
                    <a:pt x="1421" y="1231"/>
                  </a:lnTo>
                  <a:lnTo>
                    <a:pt x="1421" y="1231"/>
                  </a:lnTo>
                  <a:cubicBezTo>
                    <a:pt x="1421" y="1452"/>
                    <a:pt x="1302" y="1658"/>
                    <a:pt x="1102" y="1782"/>
                  </a:cubicBezTo>
                  <a:lnTo>
                    <a:pt x="710" y="2026"/>
                  </a:lnTo>
                  <a:lnTo>
                    <a:pt x="318" y="178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713053" y="4781629"/>
              <a:ext cx="1790734" cy="2554269"/>
            </a:xfrm>
            <a:custGeom>
              <a:rect b="b" l="l" r="r" t="t"/>
              <a:pathLst>
                <a:path extrusionOk="0" h="2050" w="1439">
                  <a:moveTo>
                    <a:pt x="719" y="0"/>
                  </a:moveTo>
                  <a:lnTo>
                    <a:pt x="706" y="14"/>
                  </a:lnTo>
                  <a:lnTo>
                    <a:pt x="514" y="225"/>
                  </a:lnTo>
                  <a:lnTo>
                    <a:pt x="514" y="225"/>
                  </a:lnTo>
                  <a:cubicBezTo>
                    <a:pt x="412" y="337"/>
                    <a:pt x="278" y="418"/>
                    <a:pt x="125" y="459"/>
                  </a:cubicBezTo>
                  <a:lnTo>
                    <a:pt x="13" y="489"/>
                  </a:lnTo>
                  <a:lnTo>
                    <a:pt x="0" y="493"/>
                  </a:lnTo>
                  <a:lnTo>
                    <a:pt x="0" y="506"/>
                  </a:lnTo>
                  <a:lnTo>
                    <a:pt x="0" y="1243"/>
                  </a:lnTo>
                  <a:lnTo>
                    <a:pt x="0" y="1243"/>
                  </a:lnTo>
                  <a:cubicBezTo>
                    <a:pt x="0" y="1467"/>
                    <a:pt x="120" y="1676"/>
                    <a:pt x="323" y="1802"/>
                  </a:cubicBezTo>
                  <a:lnTo>
                    <a:pt x="710" y="2043"/>
                  </a:lnTo>
                  <a:lnTo>
                    <a:pt x="719" y="2049"/>
                  </a:lnTo>
                  <a:lnTo>
                    <a:pt x="728" y="2043"/>
                  </a:lnTo>
                  <a:lnTo>
                    <a:pt x="1116" y="1802"/>
                  </a:lnTo>
                  <a:lnTo>
                    <a:pt x="1116" y="1802"/>
                  </a:lnTo>
                  <a:cubicBezTo>
                    <a:pt x="1318" y="1676"/>
                    <a:pt x="1438" y="1467"/>
                    <a:pt x="1438" y="1243"/>
                  </a:cubicBezTo>
                  <a:lnTo>
                    <a:pt x="1438" y="506"/>
                  </a:lnTo>
                  <a:lnTo>
                    <a:pt x="1438" y="493"/>
                  </a:lnTo>
                  <a:lnTo>
                    <a:pt x="1426" y="489"/>
                  </a:lnTo>
                  <a:lnTo>
                    <a:pt x="1307" y="457"/>
                  </a:lnTo>
                  <a:lnTo>
                    <a:pt x="1307" y="457"/>
                  </a:lnTo>
                  <a:cubicBezTo>
                    <a:pt x="1156" y="416"/>
                    <a:pt x="1023" y="334"/>
                    <a:pt x="922" y="223"/>
                  </a:cubicBezTo>
                  <a:lnTo>
                    <a:pt x="732" y="14"/>
                  </a:lnTo>
                  <a:lnTo>
                    <a:pt x="719" y="0"/>
                  </a:lnTo>
                  <a:close/>
                  <a:moveTo>
                    <a:pt x="719" y="25"/>
                  </a:moveTo>
                  <a:lnTo>
                    <a:pt x="909" y="235"/>
                  </a:lnTo>
                  <a:lnTo>
                    <a:pt x="909" y="235"/>
                  </a:lnTo>
                  <a:cubicBezTo>
                    <a:pt x="1012" y="348"/>
                    <a:pt x="1148" y="431"/>
                    <a:pt x="1303" y="474"/>
                  </a:cubicBezTo>
                  <a:lnTo>
                    <a:pt x="1421" y="506"/>
                  </a:lnTo>
                  <a:lnTo>
                    <a:pt x="1421" y="1243"/>
                  </a:lnTo>
                  <a:lnTo>
                    <a:pt x="1421" y="1243"/>
                  </a:lnTo>
                  <a:cubicBezTo>
                    <a:pt x="1421" y="1461"/>
                    <a:pt x="1303" y="1665"/>
                    <a:pt x="1106" y="1787"/>
                  </a:cubicBezTo>
                  <a:lnTo>
                    <a:pt x="719" y="2028"/>
                  </a:lnTo>
                  <a:lnTo>
                    <a:pt x="332" y="1787"/>
                  </a:lnTo>
                  <a:lnTo>
                    <a:pt x="332" y="1787"/>
                  </a:lnTo>
                  <a:cubicBezTo>
                    <a:pt x="135" y="1665"/>
                    <a:pt x="17" y="1461"/>
                    <a:pt x="17" y="1243"/>
                  </a:cubicBezTo>
                  <a:lnTo>
                    <a:pt x="17" y="506"/>
                  </a:lnTo>
                  <a:lnTo>
                    <a:pt x="130" y="476"/>
                  </a:lnTo>
                  <a:lnTo>
                    <a:pt x="130" y="476"/>
                  </a:lnTo>
                  <a:cubicBezTo>
                    <a:pt x="285" y="434"/>
                    <a:pt x="423" y="351"/>
                    <a:pt x="526" y="237"/>
                  </a:cubicBezTo>
                  <a:lnTo>
                    <a:pt x="71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4608419" y="4809099"/>
              <a:ext cx="873396" cy="2493842"/>
            </a:xfrm>
            <a:custGeom>
              <a:rect b="b" l="l" r="r" t="t"/>
              <a:pathLst>
                <a:path extrusionOk="0" h="2004" w="703">
                  <a:moveTo>
                    <a:pt x="584" y="449"/>
                  </a:moveTo>
                  <a:lnTo>
                    <a:pt x="584" y="449"/>
                  </a:lnTo>
                  <a:cubicBezTo>
                    <a:pt x="429" y="406"/>
                    <a:pt x="293" y="323"/>
                    <a:pt x="190" y="210"/>
                  </a:cubicBezTo>
                  <a:lnTo>
                    <a:pt x="0" y="0"/>
                  </a:lnTo>
                  <a:lnTo>
                    <a:pt x="0" y="2003"/>
                  </a:lnTo>
                  <a:lnTo>
                    <a:pt x="387" y="1762"/>
                  </a:lnTo>
                  <a:lnTo>
                    <a:pt x="387" y="1762"/>
                  </a:lnTo>
                  <a:cubicBezTo>
                    <a:pt x="584" y="1640"/>
                    <a:pt x="702" y="1436"/>
                    <a:pt x="702" y="1218"/>
                  </a:cubicBezTo>
                  <a:lnTo>
                    <a:pt x="702" y="481"/>
                  </a:lnTo>
                  <a:lnTo>
                    <a:pt x="584" y="449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4037141" y="5512207"/>
              <a:ext cx="1164526" cy="1164526"/>
            </a:xfrm>
            <a:custGeom>
              <a:rect b="b" l="l" r="r" t="t"/>
              <a:pathLst>
                <a:path extrusionOk="0" h="936" w="936">
                  <a:moveTo>
                    <a:pt x="513" y="47"/>
                  </a:moveTo>
                  <a:lnTo>
                    <a:pt x="513" y="47"/>
                  </a:lnTo>
                  <a:cubicBezTo>
                    <a:pt x="244" y="19"/>
                    <a:pt x="19" y="244"/>
                    <a:pt x="47" y="513"/>
                  </a:cubicBezTo>
                  <a:lnTo>
                    <a:pt x="47" y="513"/>
                  </a:lnTo>
                  <a:cubicBezTo>
                    <a:pt x="68" y="710"/>
                    <a:pt x="226" y="867"/>
                    <a:pt x="422" y="888"/>
                  </a:cubicBezTo>
                  <a:lnTo>
                    <a:pt x="422" y="888"/>
                  </a:lnTo>
                  <a:cubicBezTo>
                    <a:pt x="691" y="916"/>
                    <a:pt x="916" y="691"/>
                    <a:pt x="888" y="422"/>
                  </a:cubicBezTo>
                  <a:lnTo>
                    <a:pt x="888" y="422"/>
                  </a:lnTo>
                  <a:cubicBezTo>
                    <a:pt x="867" y="226"/>
                    <a:pt x="710" y="68"/>
                    <a:pt x="513" y="47"/>
                  </a:cubicBezTo>
                  <a:close/>
                  <a:moveTo>
                    <a:pt x="515" y="905"/>
                  </a:moveTo>
                  <a:lnTo>
                    <a:pt x="515" y="905"/>
                  </a:lnTo>
                  <a:cubicBezTo>
                    <a:pt x="236" y="935"/>
                    <a:pt x="0" y="700"/>
                    <a:pt x="30" y="420"/>
                  </a:cubicBezTo>
                  <a:lnTo>
                    <a:pt x="30" y="420"/>
                  </a:lnTo>
                  <a:cubicBezTo>
                    <a:pt x="51" y="215"/>
                    <a:pt x="216" y="52"/>
                    <a:pt x="420" y="30"/>
                  </a:cubicBezTo>
                  <a:lnTo>
                    <a:pt x="420" y="30"/>
                  </a:lnTo>
                  <a:cubicBezTo>
                    <a:pt x="700" y="0"/>
                    <a:pt x="935" y="235"/>
                    <a:pt x="905" y="515"/>
                  </a:cubicBezTo>
                  <a:lnTo>
                    <a:pt x="905" y="515"/>
                  </a:lnTo>
                  <a:cubicBezTo>
                    <a:pt x="883" y="720"/>
                    <a:pt x="719" y="883"/>
                    <a:pt x="515" y="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256864" y="5764888"/>
              <a:ext cx="692124" cy="615221"/>
            </a:xfrm>
            <a:custGeom>
              <a:rect b="b" l="l" r="r" t="t"/>
              <a:pathLst>
                <a:path extrusionOk="0" h="494" w="555">
                  <a:moveTo>
                    <a:pt x="284" y="0"/>
                  </a:moveTo>
                  <a:lnTo>
                    <a:pt x="0" y="201"/>
                  </a:lnTo>
                  <a:lnTo>
                    <a:pt x="68" y="201"/>
                  </a:lnTo>
                  <a:lnTo>
                    <a:pt x="68" y="493"/>
                  </a:lnTo>
                  <a:lnTo>
                    <a:pt x="486" y="493"/>
                  </a:lnTo>
                  <a:lnTo>
                    <a:pt x="486" y="201"/>
                  </a:lnTo>
                  <a:lnTo>
                    <a:pt x="554" y="201"/>
                  </a:lnTo>
                  <a:lnTo>
                    <a:pt x="28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663347" y="6067004"/>
              <a:ext cx="87889" cy="148314"/>
            </a:xfrm>
            <a:custGeom>
              <a:rect b="b" l="l" r="r" t="t"/>
              <a:pathLst>
                <a:path extrusionOk="0" h="117" w="72">
                  <a:moveTo>
                    <a:pt x="71" y="116"/>
                  </a:moveTo>
                  <a:lnTo>
                    <a:pt x="36" y="116"/>
                  </a:lnTo>
                  <a:lnTo>
                    <a:pt x="0" y="116"/>
                  </a:lnTo>
                  <a:lnTo>
                    <a:pt x="0" y="71"/>
                  </a:lnTo>
                  <a:lnTo>
                    <a:pt x="0" y="28"/>
                  </a:lnTo>
                  <a:lnTo>
                    <a:pt x="0" y="28"/>
                  </a:lnTo>
                  <a:cubicBezTo>
                    <a:pt x="0" y="20"/>
                    <a:pt x="3" y="13"/>
                    <a:pt x="8" y="8"/>
                  </a:cubicBezTo>
                  <a:lnTo>
                    <a:pt x="8" y="8"/>
                  </a:lnTo>
                  <a:cubicBezTo>
                    <a:pt x="13" y="3"/>
                    <a:pt x="21" y="0"/>
                    <a:pt x="29" y="0"/>
                  </a:cubicBezTo>
                  <a:lnTo>
                    <a:pt x="36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50" y="0"/>
                    <a:pt x="58" y="3"/>
                    <a:pt x="63" y="8"/>
                  </a:cubicBezTo>
                  <a:lnTo>
                    <a:pt x="63" y="8"/>
                  </a:lnTo>
                  <a:cubicBezTo>
                    <a:pt x="68" y="13"/>
                    <a:pt x="71" y="20"/>
                    <a:pt x="71" y="28"/>
                  </a:cubicBezTo>
                  <a:lnTo>
                    <a:pt x="71" y="71"/>
                  </a:lnTo>
                  <a:lnTo>
                    <a:pt x="71" y="11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256863" y="5764888"/>
              <a:ext cx="357051" cy="615221"/>
            </a:xfrm>
            <a:custGeom>
              <a:rect b="b" l="l" r="r" t="t"/>
              <a:pathLst>
                <a:path extrusionOk="0" h="494" w="285">
                  <a:moveTo>
                    <a:pt x="284" y="0"/>
                  </a:moveTo>
                  <a:lnTo>
                    <a:pt x="0" y="201"/>
                  </a:lnTo>
                  <a:lnTo>
                    <a:pt x="68" y="201"/>
                  </a:lnTo>
                  <a:lnTo>
                    <a:pt x="68" y="493"/>
                  </a:lnTo>
                  <a:lnTo>
                    <a:pt x="284" y="493"/>
                  </a:lnTo>
                  <a:lnTo>
                    <a:pt x="284" y="0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descr="Lights On with solid fill" id="276" name="Google Shape;27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020" y="3037221"/>
            <a:ext cx="636271" cy="636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ce with solid fill" id="277" name="Google Shape;27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99426" y="5410199"/>
            <a:ext cx="787374" cy="787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curity camera with solid fill" id="278" name="Google Shape;27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7108" y="4012866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38704" y="458271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/>
          <p:nvPr>
            <p:ph type="title"/>
          </p:nvPr>
        </p:nvSpPr>
        <p:spPr>
          <a:xfrm>
            <a:off x="677334" y="0"/>
            <a:ext cx="8596668" cy="664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Oak Forest Post Office Update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85" name="Google Shape;285;p10"/>
          <p:cNvSpPr txBox="1"/>
          <p:nvPr/>
        </p:nvSpPr>
        <p:spPr>
          <a:xfrm flipH="1">
            <a:off x="2024700" y="3303962"/>
            <a:ext cx="7119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Quonshella Leblanc-Ford</a:t>
            </a:r>
            <a:endParaRPr sz="3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Oak Forest Post Office Manager </a:t>
            </a:r>
            <a:endParaRPr sz="3200"/>
          </a:p>
        </p:txBody>
      </p:sp>
      <p:pic>
        <p:nvPicPr>
          <p:cNvPr descr="A blue and red logo&#10;&#10;Description automatically generated" id="286" name="Google Shape;2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4742" y="1441826"/>
            <a:ext cx="6396999" cy="121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8704" y="458271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/>
          <p:nvPr>
            <p:ph type="title"/>
          </p:nvPr>
        </p:nvSpPr>
        <p:spPr>
          <a:xfrm>
            <a:off x="677334" y="0"/>
            <a:ext cx="8596800" cy="11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Deed Restrictions 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Know Your Community!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3" name="Google Shape;293;p11"/>
          <p:cNvSpPr txBox="1"/>
          <p:nvPr/>
        </p:nvSpPr>
        <p:spPr>
          <a:xfrm>
            <a:off x="750800" y="1077200"/>
            <a:ext cx="8679600" cy="21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peakers:  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Mitchell Katine, OFHA Attorney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Stacey Venamon, OFHA Deed Restriction Committee Chair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1" lang="en-US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planreview@ofha.org</a:t>
            </a:r>
            <a:endParaRPr b="1" i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1148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1" lang="en-US" sz="28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			</a:t>
            </a:r>
            <a:endParaRPr b="1" i="1" sz="28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4" name="Google Shape;294;p11"/>
          <p:cNvPicPr preferRelativeResize="0"/>
          <p:nvPr/>
        </p:nvPicPr>
        <p:blipFill rotWithShape="1">
          <a:blip r:embed="rId4">
            <a:alphaModFix/>
          </a:blip>
          <a:srcRect b="1" l="19966" r="19966" t="0"/>
          <a:stretch/>
        </p:blipFill>
        <p:spPr>
          <a:xfrm>
            <a:off x="628837" y="3181397"/>
            <a:ext cx="4470091" cy="319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1"/>
          <p:cNvSpPr txBox="1"/>
          <p:nvPr>
            <p:ph idx="1" type="body"/>
          </p:nvPr>
        </p:nvSpPr>
        <p:spPr>
          <a:xfrm>
            <a:off x="5410575" y="3268675"/>
            <a:ext cx="4773600" cy="3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>
                <a:solidFill>
                  <a:schemeClr val="dk1"/>
                </a:solidFill>
              </a:rPr>
              <a:t>Committee</a:t>
            </a:r>
            <a:r>
              <a:rPr lang="en-US" sz="2400">
                <a:solidFill>
                  <a:schemeClr val="dk1"/>
                </a:solidFill>
              </a:rPr>
              <a:t> review of new construction plans for homes, pools, outdoor kitchens, etc.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►"/>
            </a:pPr>
            <a:r>
              <a:rPr lang="en-US" sz="2400">
                <a:solidFill>
                  <a:schemeClr val="dk1"/>
                </a:solidFill>
              </a:rPr>
              <a:t>Report possible violations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►"/>
            </a:pPr>
            <a:r>
              <a:rPr lang="en-US" sz="2400">
                <a:solidFill>
                  <a:schemeClr val="dk1"/>
                </a:solidFill>
              </a:rPr>
              <a:t>Schematic planning </a:t>
            </a:r>
            <a:endParaRPr sz="24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96" name="Google Shape;29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8704" y="458271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>
            <p:ph type="title"/>
          </p:nvPr>
        </p:nvSpPr>
        <p:spPr>
          <a:xfrm>
            <a:off x="677334" y="-22578"/>
            <a:ext cx="8596668" cy="1175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Committee Report - Finance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1693334" y="2923822"/>
            <a:ext cx="7580668" cy="2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Speakers: 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"/>
              <a:buFont typeface="Noto Sans Symbols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Rosa Prudencio, </a:t>
            </a: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OFHA CPA Manager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"/>
              <a:buFont typeface="Noto Sans Symbols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Phil Reiser, </a:t>
            </a: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OFHA Treasurer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"/>
              <a:buFont typeface="Noto Sans Symbols"/>
              <a:buNone/>
            </a:pPr>
            <a:r>
              <a:t/>
            </a:r>
            <a:endParaRPr b="1" sz="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40"/>
              <a:buFont typeface="Noto Sans Symbols"/>
              <a:buNone/>
            </a:pPr>
            <a:r>
              <a:t/>
            </a:r>
            <a:endParaRPr b="1" sz="800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3" name="Google Shape;303;p12"/>
          <p:cNvPicPr preferRelativeResize="0"/>
          <p:nvPr/>
        </p:nvPicPr>
        <p:blipFill rotWithShape="1">
          <a:blip r:embed="rId3">
            <a:alphaModFix/>
          </a:blip>
          <a:srcRect b="1" l="19966" r="19966" t="0"/>
          <a:stretch/>
        </p:blipFill>
        <p:spPr>
          <a:xfrm>
            <a:off x="12192000" y="3920881"/>
            <a:ext cx="2871409" cy="2055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few green dollar signs&#10;&#10;Description automatically generated" id="304" name="Google Shape;30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6164" y="969833"/>
            <a:ext cx="2007835" cy="13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8704" y="458271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/>
          <p:nvPr>
            <p:ph type="title"/>
          </p:nvPr>
        </p:nvSpPr>
        <p:spPr>
          <a:xfrm>
            <a:off x="677334" y="87086"/>
            <a:ext cx="8596668" cy="1045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Committee Report - Beautification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677334" y="3657750"/>
            <a:ext cx="94269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Speakers:</a:t>
            </a:r>
            <a:endParaRPr b="1" sz="3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Danielle Maudlin, </a:t>
            </a: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OFHA Beautification Co-Chair</a:t>
            </a:r>
            <a:endParaRPr b="1" sz="3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Mary Jane Simon, </a:t>
            </a: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OFHA Beautification Co-Chair</a:t>
            </a:r>
            <a:endParaRPr b="1" sz="3200"/>
          </a:p>
        </p:txBody>
      </p:sp>
      <p:pic>
        <p:nvPicPr>
          <p:cNvPr descr="A black and white logo of a squirrel&#10;&#10;Description automatically generated" id="312" name="Google Shape;3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2869" y="779163"/>
            <a:ext cx="2096105" cy="263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8704" y="458271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"/>
          <p:cNvSpPr txBox="1"/>
          <p:nvPr>
            <p:ph type="title"/>
          </p:nvPr>
        </p:nvSpPr>
        <p:spPr>
          <a:xfrm>
            <a:off x="683437" y="198375"/>
            <a:ext cx="85968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2024 Community Meetings</a:t>
            </a:r>
            <a:r>
              <a:rPr b="1" lang="en-US"/>
              <a:t> </a:t>
            </a:r>
            <a:endParaRPr/>
          </a:p>
        </p:txBody>
      </p:sp>
      <p:sp>
        <p:nvSpPr>
          <p:cNvPr id="319" name="Google Shape;319;p14"/>
          <p:cNvSpPr txBox="1"/>
          <p:nvPr/>
        </p:nvSpPr>
        <p:spPr>
          <a:xfrm flipH="1" rot="10800000">
            <a:off x="571536" y="2305618"/>
            <a:ext cx="8708570" cy="409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683425" y="2826450"/>
            <a:ext cx="8374800" cy="3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b="1" lang="en-US" sz="1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OFHA Monthly Meetings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1" sz="41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►"/>
            </a:pPr>
            <a:r>
              <a:rPr b="1" lang="en-US" sz="9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Board Meetings – 2</a:t>
            </a:r>
            <a:r>
              <a:rPr b="1" baseline="30000" lang="en-US" sz="9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nd</a:t>
            </a:r>
            <a:r>
              <a:rPr b="1" lang="en-US" sz="9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Monday of the Month @ 6pm </a:t>
            </a:r>
            <a:endParaRPr b="1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►"/>
            </a:pPr>
            <a:r>
              <a:rPr b="1" lang="en-US" sz="9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Meetings – 2</a:t>
            </a:r>
            <a:r>
              <a:rPr b="1" baseline="30000" lang="en-US" sz="9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nd</a:t>
            </a:r>
            <a:r>
              <a:rPr b="1" lang="en-US" sz="9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Monday of the Month @ 7pm</a:t>
            </a:r>
            <a:endParaRPr b="1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►"/>
            </a:pPr>
            <a:r>
              <a:rPr b="1" lang="en-US" sz="9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Location: 	Candlelight Community Center, </a:t>
            </a:r>
            <a:endParaRPr b="1" sz="9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13716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1520 Candlelight Lane </a:t>
            </a:r>
            <a:endParaRPr b="1">
              <a:solidFill>
                <a:schemeClr val="dk1"/>
              </a:solidFill>
            </a:endParaRPr>
          </a:p>
          <a:p>
            <a:pPr indent="-3022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32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32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683432" y="1112000"/>
            <a:ext cx="8708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Speaker: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Deena Alcorta, </a:t>
            </a:r>
            <a:endParaRPr b="1"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1"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Director of Public Relations</a:t>
            </a:r>
            <a:endParaRPr/>
          </a:p>
        </p:txBody>
      </p:sp>
      <p:pic>
        <p:nvPicPr>
          <p:cNvPr id="322" name="Google Shape;3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4700" y="1217100"/>
            <a:ext cx="286702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7354" y="459366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/>
          <p:nvPr>
            <p:ph type="title"/>
          </p:nvPr>
        </p:nvSpPr>
        <p:spPr>
          <a:xfrm>
            <a:off x="683437" y="0"/>
            <a:ext cx="8596668" cy="70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2024 Community Events</a:t>
            </a:r>
            <a:r>
              <a:rPr b="1" lang="en-US"/>
              <a:t> </a:t>
            </a:r>
            <a:endParaRPr/>
          </a:p>
        </p:txBody>
      </p:sp>
      <p:sp>
        <p:nvSpPr>
          <p:cNvPr id="329" name="Google Shape;329;p15"/>
          <p:cNvSpPr txBox="1"/>
          <p:nvPr>
            <p:ph idx="1" type="body"/>
          </p:nvPr>
        </p:nvSpPr>
        <p:spPr>
          <a:xfrm>
            <a:off x="321474" y="974275"/>
            <a:ext cx="7969800" cy="49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en-US" sz="3200">
                <a:solidFill>
                  <a:srgbClr val="00B050"/>
                </a:solidFill>
              </a:rPr>
              <a:t>OFHA Fundraisers</a:t>
            </a:r>
            <a:endParaRPr b="1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►"/>
            </a:pPr>
            <a:r>
              <a:rPr b="1" lang="en-US" sz="3200">
                <a:solidFill>
                  <a:schemeClr val="dk1"/>
                </a:solidFill>
              </a:rPr>
              <a:t>Feb. 17  – Mardi Gras Pub Crawl</a:t>
            </a:r>
            <a:endParaRPr b="1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►"/>
            </a:pPr>
            <a:r>
              <a:rPr b="1" lang="en-US" sz="3200">
                <a:solidFill>
                  <a:schemeClr val="dk1"/>
                </a:solidFill>
              </a:rPr>
              <a:t>April 23 – Uncorked Wine Tasting</a:t>
            </a:r>
            <a:endParaRPr b="1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0"/>
              <a:buChar char="►"/>
            </a:pPr>
            <a:r>
              <a:rPr b="1" lang="en-US" sz="3600">
                <a:solidFill>
                  <a:schemeClr val="dk1"/>
                </a:solidFill>
              </a:rPr>
              <a:t>Oct 5 – Tour de Oak Forest</a:t>
            </a:r>
            <a:endParaRPr b="1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►"/>
            </a:pPr>
            <a:r>
              <a:rPr b="1" lang="en-US" sz="3200">
                <a:solidFill>
                  <a:schemeClr val="dk1"/>
                </a:solidFill>
              </a:rPr>
              <a:t>Oct 11 to 20 – Taste of Oak Forest Restaurant Week </a:t>
            </a:r>
            <a:endParaRPr b="1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►"/>
            </a:pPr>
            <a:r>
              <a:rPr b="1" lang="en-US" sz="3200">
                <a:solidFill>
                  <a:schemeClr val="dk1"/>
                </a:solidFill>
              </a:rPr>
              <a:t>Dec 8 – Ugly Sweater Holiday Party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30" name="Google Shape;33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3275" y="974275"/>
            <a:ext cx="3460125" cy="34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5"/>
          <p:cNvSpPr txBox="1"/>
          <p:nvPr/>
        </p:nvSpPr>
        <p:spPr>
          <a:xfrm>
            <a:off x="8193275" y="4472025"/>
            <a:ext cx="48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CALENDAR OF EVENTS QR CODE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2" name="Google Shape;33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7354" y="459366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 txBox="1"/>
          <p:nvPr>
            <p:ph type="title"/>
          </p:nvPr>
        </p:nvSpPr>
        <p:spPr>
          <a:xfrm>
            <a:off x="683437" y="0"/>
            <a:ext cx="8596668" cy="70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2024 Community Events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8" name="Google Shape;338;p16"/>
          <p:cNvSpPr txBox="1"/>
          <p:nvPr/>
        </p:nvSpPr>
        <p:spPr>
          <a:xfrm flipH="1" rot="10800000">
            <a:off x="964726" y="2908170"/>
            <a:ext cx="8315379" cy="3492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9" name="Google Shape;339;p16"/>
          <p:cNvSpPr txBox="1"/>
          <p:nvPr/>
        </p:nvSpPr>
        <p:spPr>
          <a:xfrm>
            <a:off x="228976" y="1371652"/>
            <a:ext cx="6658500" cy="4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lang="en-US" sz="3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Other Events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b="1" lang="en-US" sz="3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Saturday Mornings - OFHA &amp; FIT Run/Walk </a:t>
            </a:r>
            <a:endParaRPr b="1"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b="1" lang="en-US" sz="3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Quarterly Committee Meetings</a:t>
            </a:r>
            <a:endParaRPr b="1"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b="1" lang="en-US" sz="3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Summer - Family Movie Nights</a:t>
            </a:r>
            <a:endParaRPr b="1"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►"/>
            </a:pPr>
            <a:r>
              <a:rPr b="1" lang="en-US" sz="3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Night Out – Tuesday, October 1, 2024</a:t>
            </a:r>
            <a:endParaRPr b="1"/>
          </a:p>
        </p:txBody>
      </p:sp>
      <p:pic>
        <p:nvPicPr>
          <p:cNvPr descr="A person and person running&#10;&#10;Description automatically generated" id="340" name="Google Shape;3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7300" y="1595401"/>
            <a:ext cx="4401624" cy="44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/>
          <p:nvPr>
            <p:ph type="title"/>
          </p:nvPr>
        </p:nvSpPr>
        <p:spPr>
          <a:xfrm>
            <a:off x="683437" y="0"/>
            <a:ext cx="8596668" cy="70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3700">
                <a:solidFill>
                  <a:schemeClr val="dk1"/>
                </a:solidFill>
              </a:rPr>
              <a:t>UPCOMING EVENTS</a:t>
            </a:r>
            <a:endParaRPr sz="3700">
              <a:solidFill>
                <a:schemeClr val="dk1"/>
              </a:solidFill>
            </a:endParaRPr>
          </a:p>
        </p:txBody>
      </p:sp>
      <p:sp>
        <p:nvSpPr>
          <p:cNvPr id="346" name="Google Shape;346;p17"/>
          <p:cNvSpPr txBox="1"/>
          <p:nvPr/>
        </p:nvSpPr>
        <p:spPr>
          <a:xfrm flipH="1" rot="10800000">
            <a:off x="964726" y="2908170"/>
            <a:ext cx="8315379" cy="3492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7" name="Google Shape;3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225" y="1254075"/>
            <a:ext cx="4169551" cy="416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ine tasting event invitation&#10;&#10;Description automatically generated" id="348" name="Google Shape;3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1750" y="1254075"/>
            <a:ext cx="4169551" cy="41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2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fmla="val 10000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2"/>
          <p:cNvSpPr txBox="1"/>
          <p:nvPr>
            <p:ph idx="1" type="body"/>
          </p:nvPr>
        </p:nvSpPr>
        <p:spPr>
          <a:xfrm>
            <a:off x="389206" y="3178629"/>
            <a:ext cx="3559204" cy="367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b="1" i="0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Lucy Fisher Fraga Cain</a:t>
            </a:r>
            <a:r>
              <a:rPr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i="1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b="1" i="0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Stacey Venamon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0" i="1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First Vice President</a:t>
            </a:r>
            <a:endParaRPr b="0" i="0" sz="7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b="1" i="0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Nancy Ann Gonzalez</a:t>
            </a:r>
            <a:r>
              <a:rPr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0" i="1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Second Vice President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b="1" i="0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Carrie Austin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0" i="1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Secretary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b="1" i="0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Phil Reiser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1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i="1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</a:t>
            </a:r>
            <a:r>
              <a:rPr b="0" i="1" lang="en-US" sz="7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easurer</a:t>
            </a:r>
            <a:endParaRPr b="0" i="0" sz="7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120" lvl="0" marL="34290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0" i="0"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5120" lvl="0" marL="34290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0" i="0"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5120" lvl="0" marL="34290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1400"/>
          </a:p>
        </p:txBody>
      </p:sp>
      <p:sp>
        <p:nvSpPr>
          <p:cNvPr id="179" name="Google Shape;179;p2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6749475" y="115450"/>
            <a:ext cx="4993800" cy="2969400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Team picture</a:t>
            </a:r>
            <a:endParaRPr/>
          </a:p>
        </p:txBody>
      </p:sp>
      <p:sp>
        <p:nvSpPr>
          <p:cNvPr id="181" name="Google Shape;181;p2"/>
          <p:cNvSpPr txBox="1"/>
          <p:nvPr/>
        </p:nvSpPr>
        <p:spPr>
          <a:xfrm>
            <a:off x="3948409" y="3178630"/>
            <a:ext cx="4259420" cy="3430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►"/>
            </a:pPr>
            <a:r>
              <a:rPr b="1" i="0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Kim Folger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b="0" i="1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	Co-Director Neighborhood Patrol</a:t>
            </a:r>
            <a:endParaRPr b="0" i="0" sz="76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►"/>
            </a:pPr>
            <a:r>
              <a:rPr b="1" i="0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Frances Fuhr</a:t>
            </a:r>
            <a:r>
              <a:rPr b="0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b="0" i="1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	Co-Director Neighborhood Patrol</a:t>
            </a:r>
            <a:endParaRPr b="0" i="0" sz="76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►"/>
            </a:pPr>
            <a:r>
              <a:rPr b="1" i="0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Deena Alcorta</a:t>
            </a:r>
            <a:r>
              <a:rPr b="0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b="0" i="1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	Director of Public Relations 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►"/>
            </a:pPr>
            <a:r>
              <a:rPr b="1" i="0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Danielle Maudlin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b="0" i="1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	Beautification Co-Chair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►"/>
            </a:pPr>
            <a:r>
              <a:rPr b="0" i="1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i="0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Mary Jane Simon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b="0" i="1" lang="en-US" sz="76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      Beautification Co-Chair</a:t>
            </a:r>
            <a:endParaRPr b="0" i="0" sz="76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512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512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512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sz="14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512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sz="14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512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sz="1400" u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8207829" y="3178630"/>
            <a:ext cx="37665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►"/>
            </a:pPr>
            <a:r>
              <a:rPr b="1" i="0" lang="en-US" sz="19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Mary Wenzel</a:t>
            </a:r>
            <a:r>
              <a:rPr b="0" lang="en-US" sz="19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b="0" i="1" lang="en-US" sz="19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	Parliamentarian</a:t>
            </a:r>
            <a:endParaRPr b="0" i="0" sz="19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►"/>
            </a:pPr>
            <a:r>
              <a:rPr b="1" i="0" lang="en-US" sz="19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Mark Thomas</a:t>
            </a:r>
            <a:r>
              <a:rPr b="0" lang="en-US" sz="19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b="0" i="1" lang="en-US" sz="19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	Sergeant at Arms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►"/>
            </a:pPr>
            <a:r>
              <a:rPr b="1" lang="en-US" sz="19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Vacant</a:t>
            </a:r>
            <a:r>
              <a:rPr b="0" i="1" lang="en-US" sz="19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b="0" i="1" lang="en-US" sz="1900" u="non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      Director Community Relations</a:t>
            </a:r>
            <a:endParaRPr b="0" i="0" sz="19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717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717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717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sz="14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717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sz="1400" u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7178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sz="1400" u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group of people standing in front of a building&#10;&#10;Description automatically generated" id="183" name="Google Shape;1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6661" y="247088"/>
            <a:ext cx="4259425" cy="270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/>
          <p:nvPr>
            <p:ph type="title"/>
          </p:nvPr>
        </p:nvSpPr>
        <p:spPr>
          <a:xfrm>
            <a:off x="418200" y="463575"/>
            <a:ext cx="62550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MEET THE 2024 BOARD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/>
          <p:nvPr>
            <p:ph type="title"/>
          </p:nvPr>
        </p:nvSpPr>
        <p:spPr>
          <a:xfrm>
            <a:off x="683437" y="0"/>
            <a:ext cx="8596668" cy="70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2024 Tour de Oak Forest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4" name="Google Shape;354;p19"/>
          <p:cNvSpPr txBox="1"/>
          <p:nvPr/>
        </p:nvSpPr>
        <p:spPr>
          <a:xfrm flipH="1" rot="10800000">
            <a:off x="964726" y="2908170"/>
            <a:ext cx="8315379" cy="3492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5" name="Google Shape;3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700" y="832400"/>
            <a:ext cx="4507126" cy="563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7354" y="459366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0"/>
          <p:cNvSpPr txBox="1"/>
          <p:nvPr>
            <p:ph type="title"/>
          </p:nvPr>
        </p:nvSpPr>
        <p:spPr>
          <a:xfrm>
            <a:off x="683437" y="0"/>
            <a:ext cx="85968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2024 Restaurant Week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October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62" name="Google Shape;362;p20"/>
          <p:cNvSpPr txBox="1"/>
          <p:nvPr/>
        </p:nvSpPr>
        <p:spPr>
          <a:xfrm flipH="1" rot="10800000">
            <a:off x="964726" y="2908199"/>
            <a:ext cx="83154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logo with text and a fork and knife&#10;&#10;Description automatically generated" id="363" name="Google Shape;3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7819" y="1503529"/>
            <a:ext cx="5807905" cy="526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7354" y="459366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 txBox="1"/>
          <p:nvPr>
            <p:ph type="title"/>
          </p:nvPr>
        </p:nvSpPr>
        <p:spPr>
          <a:xfrm>
            <a:off x="683437" y="0"/>
            <a:ext cx="8596668" cy="70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2024 NEW RESIDENTS MEET UP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descr="A group of people standing together&#10;&#10;Description automatically generated" id="370" name="Google Shape;3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625" y="1085250"/>
            <a:ext cx="5290175" cy="52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7354" y="459366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b75dd1dab5_0_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HOW TO REACH US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78" name="Google Shape;378;g2b75dd1dab5_0_5"/>
          <p:cNvSpPr txBox="1"/>
          <p:nvPr>
            <p:ph idx="1" type="body"/>
          </p:nvPr>
        </p:nvSpPr>
        <p:spPr>
          <a:xfrm>
            <a:off x="677325" y="1789852"/>
            <a:ext cx="8596800" cy="455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5183"/>
              <a:t>www.OFHA.org</a:t>
            </a:r>
            <a:endParaRPr b="1" sz="518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CALENDAR OF EVENTS: </a:t>
            </a:r>
            <a:r>
              <a:rPr b="1" lang="en-US" sz="35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publicrelations@ofha.org</a:t>
            </a:r>
            <a:endParaRPr b="1"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DEED RESTRICTIONS: </a:t>
            </a:r>
            <a:r>
              <a:rPr b="1" lang="en-US" sz="35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planreview@ofha.org</a:t>
            </a:r>
            <a:endParaRPr b="1"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MEMBERSHIP/GENERAL QUESTIONS: </a:t>
            </a:r>
            <a:r>
              <a:rPr b="1" lang="en-US" sz="35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info@ofha.org</a:t>
            </a:r>
            <a:endParaRPr b="1"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NEIGHBORHOOD PATROL: </a:t>
            </a:r>
            <a:r>
              <a:rPr b="1" lang="en-US" sz="35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security@ofha.org</a:t>
            </a:r>
            <a:endParaRPr b="1"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379" name="Google Shape;379;g2b75dd1dab5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37354" y="459366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"/>
          <p:cNvSpPr txBox="1"/>
          <p:nvPr>
            <p:ph type="title"/>
          </p:nvPr>
        </p:nvSpPr>
        <p:spPr>
          <a:xfrm>
            <a:off x="677334" y="0"/>
            <a:ext cx="85966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OFHA 2024 Focus Areas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86" name="Google Shape;386;p24"/>
          <p:cNvSpPr/>
          <p:nvPr/>
        </p:nvSpPr>
        <p:spPr>
          <a:xfrm>
            <a:off x="4128420" y="1999175"/>
            <a:ext cx="2248404" cy="2248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13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7" name="Google Shape;387;p24"/>
          <p:cNvSpPr/>
          <p:nvPr/>
        </p:nvSpPr>
        <p:spPr>
          <a:xfrm>
            <a:off x="899319" y="1999175"/>
            <a:ext cx="2248405" cy="22484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13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8" name="Google Shape;388;p24"/>
          <p:cNvSpPr/>
          <p:nvPr/>
        </p:nvSpPr>
        <p:spPr>
          <a:xfrm>
            <a:off x="7357520" y="1999175"/>
            <a:ext cx="2248405" cy="22484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13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9" name="Google Shape;389;p24"/>
          <p:cNvSpPr/>
          <p:nvPr/>
        </p:nvSpPr>
        <p:spPr>
          <a:xfrm>
            <a:off x="4882844" y="2468154"/>
            <a:ext cx="739551" cy="693880"/>
          </a:xfrm>
          <a:custGeom>
            <a:rect b="b" l="l" r="r" t="t"/>
            <a:pathLst>
              <a:path extrusionOk="0" h="844190" w="899753">
                <a:moveTo>
                  <a:pt x="56190" y="309563"/>
                </a:moveTo>
                <a:lnTo>
                  <a:pt x="168929" y="309563"/>
                </a:lnTo>
                <a:lnTo>
                  <a:pt x="168929" y="731428"/>
                </a:lnTo>
                <a:lnTo>
                  <a:pt x="281308" y="731428"/>
                </a:lnTo>
                <a:lnTo>
                  <a:pt x="281308" y="309563"/>
                </a:lnTo>
                <a:lnTo>
                  <a:pt x="394047" y="309563"/>
                </a:lnTo>
                <a:lnTo>
                  <a:pt x="394047" y="731428"/>
                </a:lnTo>
                <a:lnTo>
                  <a:pt x="506066" y="731428"/>
                </a:lnTo>
                <a:lnTo>
                  <a:pt x="506066" y="309563"/>
                </a:lnTo>
                <a:lnTo>
                  <a:pt x="618805" y="309563"/>
                </a:lnTo>
                <a:lnTo>
                  <a:pt x="618805" y="731428"/>
                </a:lnTo>
                <a:lnTo>
                  <a:pt x="731184" y="731428"/>
                </a:lnTo>
                <a:lnTo>
                  <a:pt x="731184" y="309563"/>
                </a:lnTo>
                <a:lnTo>
                  <a:pt x="843564" y="309563"/>
                </a:lnTo>
                <a:lnTo>
                  <a:pt x="843564" y="731428"/>
                </a:lnTo>
                <a:lnTo>
                  <a:pt x="899753" y="731428"/>
                </a:lnTo>
                <a:lnTo>
                  <a:pt x="899753" y="844190"/>
                </a:lnTo>
                <a:lnTo>
                  <a:pt x="0" y="844190"/>
                </a:lnTo>
                <a:lnTo>
                  <a:pt x="0" y="731428"/>
                </a:lnTo>
                <a:lnTo>
                  <a:pt x="56190" y="731428"/>
                </a:lnTo>
                <a:close/>
                <a:moveTo>
                  <a:pt x="450237" y="112929"/>
                </a:moveTo>
                <a:cubicBezTo>
                  <a:pt x="434389" y="112929"/>
                  <a:pt x="422142" y="125557"/>
                  <a:pt x="422142" y="141071"/>
                </a:cubicBezTo>
                <a:cubicBezTo>
                  <a:pt x="422142" y="156585"/>
                  <a:pt x="434389" y="169213"/>
                  <a:pt x="450237" y="169213"/>
                </a:cubicBezTo>
                <a:cubicBezTo>
                  <a:pt x="465365" y="169213"/>
                  <a:pt x="477971" y="156585"/>
                  <a:pt x="477971" y="141071"/>
                </a:cubicBezTo>
                <a:cubicBezTo>
                  <a:pt x="477971" y="125557"/>
                  <a:pt x="465365" y="112929"/>
                  <a:pt x="450237" y="112929"/>
                </a:cubicBezTo>
                <a:close/>
                <a:moveTo>
                  <a:pt x="450237" y="0"/>
                </a:moveTo>
                <a:lnTo>
                  <a:pt x="899753" y="149009"/>
                </a:lnTo>
                <a:lnTo>
                  <a:pt x="899753" y="253639"/>
                </a:lnTo>
                <a:lnTo>
                  <a:pt x="0" y="253639"/>
                </a:lnTo>
                <a:lnTo>
                  <a:pt x="0" y="1490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0" name="Google Shape;390;p24"/>
          <p:cNvSpPr/>
          <p:nvPr/>
        </p:nvSpPr>
        <p:spPr>
          <a:xfrm>
            <a:off x="1653350" y="2514477"/>
            <a:ext cx="739550" cy="601234"/>
          </a:xfrm>
          <a:custGeom>
            <a:rect b="b" l="l" r="r" t="t"/>
            <a:pathLst>
              <a:path extrusionOk="0" h="731474" w="899752">
                <a:moveTo>
                  <a:pt x="0" y="674688"/>
                </a:moveTo>
                <a:lnTo>
                  <a:pt x="899752" y="674688"/>
                </a:lnTo>
                <a:lnTo>
                  <a:pt x="899752" y="731474"/>
                </a:lnTo>
                <a:lnTo>
                  <a:pt x="0" y="731474"/>
                </a:lnTo>
                <a:close/>
                <a:moveTo>
                  <a:pt x="477948" y="0"/>
                </a:moveTo>
                <a:lnTo>
                  <a:pt x="646742" y="0"/>
                </a:lnTo>
                <a:lnTo>
                  <a:pt x="646742" y="562219"/>
                </a:lnTo>
                <a:lnTo>
                  <a:pt x="702886" y="562219"/>
                </a:lnTo>
                <a:lnTo>
                  <a:pt x="702886" y="140465"/>
                </a:lnTo>
                <a:lnTo>
                  <a:pt x="871680" y="140465"/>
                </a:lnTo>
                <a:lnTo>
                  <a:pt x="871680" y="562219"/>
                </a:lnTo>
                <a:lnTo>
                  <a:pt x="899752" y="562219"/>
                </a:lnTo>
                <a:lnTo>
                  <a:pt x="899752" y="618765"/>
                </a:lnTo>
                <a:lnTo>
                  <a:pt x="815176" y="618765"/>
                </a:lnTo>
                <a:lnTo>
                  <a:pt x="815176" y="196651"/>
                </a:lnTo>
                <a:lnTo>
                  <a:pt x="759031" y="196651"/>
                </a:lnTo>
                <a:lnTo>
                  <a:pt x="759031" y="618765"/>
                </a:lnTo>
                <a:lnTo>
                  <a:pt x="590597" y="618765"/>
                </a:lnTo>
                <a:lnTo>
                  <a:pt x="590597" y="56186"/>
                </a:lnTo>
                <a:lnTo>
                  <a:pt x="534093" y="56186"/>
                </a:lnTo>
                <a:lnTo>
                  <a:pt x="534093" y="618765"/>
                </a:lnTo>
                <a:lnTo>
                  <a:pt x="365659" y="618765"/>
                </a:lnTo>
                <a:lnTo>
                  <a:pt x="365659" y="252837"/>
                </a:lnTo>
                <a:lnTo>
                  <a:pt x="309155" y="252837"/>
                </a:lnTo>
                <a:lnTo>
                  <a:pt x="309155" y="618765"/>
                </a:lnTo>
                <a:lnTo>
                  <a:pt x="140721" y="618765"/>
                </a:lnTo>
                <a:lnTo>
                  <a:pt x="140721" y="393661"/>
                </a:lnTo>
                <a:lnTo>
                  <a:pt x="84217" y="393661"/>
                </a:lnTo>
                <a:lnTo>
                  <a:pt x="84217" y="618765"/>
                </a:lnTo>
                <a:lnTo>
                  <a:pt x="0" y="618765"/>
                </a:lnTo>
                <a:lnTo>
                  <a:pt x="0" y="562219"/>
                </a:lnTo>
                <a:lnTo>
                  <a:pt x="28072" y="562219"/>
                </a:lnTo>
                <a:lnTo>
                  <a:pt x="28072" y="337476"/>
                </a:lnTo>
                <a:lnTo>
                  <a:pt x="196866" y="337476"/>
                </a:lnTo>
                <a:lnTo>
                  <a:pt x="196866" y="562219"/>
                </a:lnTo>
                <a:lnTo>
                  <a:pt x="253010" y="562219"/>
                </a:lnTo>
                <a:lnTo>
                  <a:pt x="253010" y="196651"/>
                </a:lnTo>
                <a:lnTo>
                  <a:pt x="421804" y="196651"/>
                </a:lnTo>
                <a:lnTo>
                  <a:pt x="421804" y="562219"/>
                </a:lnTo>
                <a:lnTo>
                  <a:pt x="477948" y="5622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B3B3B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1" name="Google Shape;391;p24"/>
          <p:cNvSpPr txBox="1"/>
          <p:nvPr/>
        </p:nvSpPr>
        <p:spPr>
          <a:xfrm>
            <a:off x="1149260" y="3265500"/>
            <a:ext cx="183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PARTICIPATION</a:t>
            </a:r>
            <a:endParaRPr/>
          </a:p>
        </p:txBody>
      </p:sp>
      <p:sp>
        <p:nvSpPr>
          <p:cNvPr id="392" name="Google Shape;392;p24"/>
          <p:cNvSpPr txBox="1"/>
          <p:nvPr/>
        </p:nvSpPr>
        <p:spPr>
          <a:xfrm>
            <a:off x="4339333" y="3265500"/>
            <a:ext cx="183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COMMUNITY</a:t>
            </a:r>
            <a:endParaRPr/>
          </a:p>
        </p:txBody>
      </p:sp>
      <p:sp>
        <p:nvSpPr>
          <p:cNvPr id="393" name="Google Shape;393;p24"/>
          <p:cNvSpPr txBox="1"/>
          <p:nvPr/>
        </p:nvSpPr>
        <p:spPr>
          <a:xfrm>
            <a:off x="7369024" y="3265500"/>
            <a:ext cx="224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NEIGHBORHOOD</a:t>
            </a:r>
            <a:endParaRPr/>
          </a:p>
        </p:txBody>
      </p:sp>
      <p:sp>
        <p:nvSpPr>
          <p:cNvPr id="394" name="Google Shape;394;p24"/>
          <p:cNvSpPr txBox="1"/>
          <p:nvPr/>
        </p:nvSpPr>
        <p:spPr>
          <a:xfrm>
            <a:off x="751149" y="4559301"/>
            <a:ext cx="2634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HOA Awareness</a:t>
            </a:r>
            <a:endParaRPr/>
          </a:p>
          <a:p>
            <a:pPr indent="0" lvl="0" marL="0" marR="0" rtl="0" algn="ctr">
              <a:lnSpc>
                <a:spcPct val="7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Patrol Program</a:t>
            </a:r>
            <a:endParaRPr/>
          </a:p>
        </p:txBody>
      </p:sp>
      <p:sp>
        <p:nvSpPr>
          <p:cNvPr id="395" name="Google Shape;395;p24"/>
          <p:cNvSpPr txBox="1"/>
          <p:nvPr/>
        </p:nvSpPr>
        <p:spPr>
          <a:xfrm>
            <a:off x="4099140" y="4559304"/>
            <a:ext cx="2544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Beautification </a:t>
            </a:r>
            <a:endParaRPr/>
          </a:p>
          <a:p>
            <a:pPr indent="0" lvl="0" marL="0" marR="0" rtl="0" algn="ctr">
              <a:lnSpc>
                <a:spcPct val="7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Events</a:t>
            </a:r>
            <a:endParaRPr/>
          </a:p>
          <a:p>
            <a:pPr indent="0" lvl="0" marL="0" marR="0" rtl="0" algn="ctr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75757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6" name="Google Shape;396;p24"/>
          <p:cNvSpPr txBox="1"/>
          <p:nvPr/>
        </p:nvSpPr>
        <p:spPr>
          <a:xfrm>
            <a:off x="7168336" y="4559302"/>
            <a:ext cx="24492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Deed Restriction</a:t>
            </a:r>
            <a:endParaRPr/>
          </a:p>
          <a:p>
            <a:pPr indent="0" lvl="0" marL="0" marR="0" rtl="0" algn="ctr">
              <a:lnSpc>
                <a:spcPct val="7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Community “Pillar” Improvements</a:t>
            </a:r>
            <a:endParaRPr/>
          </a:p>
        </p:txBody>
      </p:sp>
      <p:pic>
        <p:nvPicPr>
          <p:cNvPr descr="Renovation (House With Sparkles) with solid fill" id="397" name="Google Shape;39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21" y="240823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7354" y="459366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5"/>
          <p:cNvSpPr txBox="1"/>
          <p:nvPr>
            <p:ph type="title"/>
          </p:nvPr>
        </p:nvSpPr>
        <p:spPr>
          <a:xfrm>
            <a:off x="677334" y="73752"/>
            <a:ext cx="8596668" cy="853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Connect With Us!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4" name="Google Shape;404;p25"/>
          <p:cNvSpPr/>
          <p:nvPr/>
        </p:nvSpPr>
        <p:spPr>
          <a:xfrm>
            <a:off x="400648" y="1486467"/>
            <a:ext cx="2046157" cy="1856647"/>
          </a:xfrm>
          <a:custGeom>
            <a:rect b="b" l="l" r="r" t="t"/>
            <a:pathLst>
              <a:path extrusionOk="0" h="2979" w="3287">
                <a:moveTo>
                  <a:pt x="3009" y="350"/>
                </a:moveTo>
                <a:lnTo>
                  <a:pt x="567" y="39"/>
                </a:lnTo>
                <a:lnTo>
                  <a:pt x="567" y="39"/>
                </a:lnTo>
                <a:cubicBezTo>
                  <a:pt x="266" y="0"/>
                  <a:pt x="0" y="235"/>
                  <a:pt x="0" y="537"/>
                </a:cubicBezTo>
                <a:lnTo>
                  <a:pt x="0" y="1962"/>
                </a:lnTo>
                <a:lnTo>
                  <a:pt x="0" y="1962"/>
                </a:lnTo>
                <a:cubicBezTo>
                  <a:pt x="0" y="2199"/>
                  <a:pt x="200" y="2386"/>
                  <a:pt x="436" y="2372"/>
                </a:cubicBezTo>
                <a:lnTo>
                  <a:pt x="1993" y="2281"/>
                </a:lnTo>
                <a:lnTo>
                  <a:pt x="1993" y="2281"/>
                </a:lnTo>
                <a:cubicBezTo>
                  <a:pt x="2010" y="2545"/>
                  <a:pt x="2110" y="2956"/>
                  <a:pt x="2578" y="2978"/>
                </a:cubicBezTo>
                <a:lnTo>
                  <a:pt x="2578" y="2978"/>
                </a:lnTo>
                <a:cubicBezTo>
                  <a:pt x="2578" y="2978"/>
                  <a:pt x="2275" y="2736"/>
                  <a:pt x="2491" y="2253"/>
                </a:cubicBezTo>
                <a:lnTo>
                  <a:pt x="2992" y="2223"/>
                </a:lnTo>
                <a:lnTo>
                  <a:pt x="2992" y="2223"/>
                </a:lnTo>
                <a:cubicBezTo>
                  <a:pt x="3157" y="2213"/>
                  <a:pt x="3286" y="2077"/>
                  <a:pt x="3286" y="1911"/>
                </a:cubicBezTo>
                <a:lnTo>
                  <a:pt x="3286" y="665"/>
                </a:lnTo>
                <a:lnTo>
                  <a:pt x="3286" y="665"/>
                </a:lnTo>
                <a:cubicBezTo>
                  <a:pt x="3286" y="506"/>
                  <a:pt x="3168" y="370"/>
                  <a:pt x="3009" y="35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479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25"/>
          <p:cNvSpPr/>
          <p:nvPr/>
        </p:nvSpPr>
        <p:spPr>
          <a:xfrm>
            <a:off x="2081319" y="858212"/>
            <a:ext cx="2367505" cy="1678125"/>
          </a:xfrm>
          <a:custGeom>
            <a:rect b="b" l="l" r="r" t="t"/>
            <a:pathLst>
              <a:path extrusionOk="0" h="2696" w="3802">
                <a:moveTo>
                  <a:pt x="1901" y="0"/>
                </a:moveTo>
                <a:lnTo>
                  <a:pt x="1901" y="0"/>
                </a:lnTo>
                <a:cubicBezTo>
                  <a:pt x="851" y="0"/>
                  <a:pt x="0" y="544"/>
                  <a:pt x="0" y="1215"/>
                </a:cubicBezTo>
                <a:lnTo>
                  <a:pt x="0" y="1215"/>
                </a:lnTo>
                <a:cubicBezTo>
                  <a:pt x="0" y="1592"/>
                  <a:pt x="268" y="1929"/>
                  <a:pt x="690" y="2152"/>
                </a:cubicBezTo>
                <a:lnTo>
                  <a:pt x="690" y="2695"/>
                </a:lnTo>
                <a:lnTo>
                  <a:pt x="1246" y="2357"/>
                </a:lnTo>
                <a:lnTo>
                  <a:pt x="1246" y="2357"/>
                </a:lnTo>
                <a:cubicBezTo>
                  <a:pt x="1450" y="2405"/>
                  <a:pt x="1671" y="2431"/>
                  <a:pt x="1901" y="2431"/>
                </a:cubicBezTo>
                <a:lnTo>
                  <a:pt x="1901" y="2431"/>
                </a:lnTo>
                <a:cubicBezTo>
                  <a:pt x="2951" y="2431"/>
                  <a:pt x="3801" y="1887"/>
                  <a:pt x="3801" y="1215"/>
                </a:cubicBezTo>
                <a:lnTo>
                  <a:pt x="3801" y="1215"/>
                </a:lnTo>
                <a:cubicBezTo>
                  <a:pt x="3801" y="544"/>
                  <a:pt x="2951" y="0"/>
                  <a:pt x="1901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479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25"/>
          <p:cNvSpPr/>
          <p:nvPr/>
        </p:nvSpPr>
        <p:spPr>
          <a:xfrm>
            <a:off x="3530524" y="1646511"/>
            <a:ext cx="1614953" cy="1683618"/>
          </a:xfrm>
          <a:custGeom>
            <a:rect b="b" l="l" r="r" t="t"/>
            <a:pathLst>
              <a:path extrusionOk="0" h="2703" w="2595">
                <a:moveTo>
                  <a:pt x="1296" y="0"/>
                </a:moveTo>
                <a:lnTo>
                  <a:pt x="1296" y="0"/>
                </a:lnTo>
                <a:cubicBezTo>
                  <a:pt x="580" y="0"/>
                  <a:pt x="0" y="580"/>
                  <a:pt x="0" y="1296"/>
                </a:cubicBezTo>
                <a:lnTo>
                  <a:pt x="0" y="1296"/>
                </a:lnTo>
                <a:cubicBezTo>
                  <a:pt x="0" y="1655"/>
                  <a:pt x="146" y="1979"/>
                  <a:pt x="382" y="2214"/>
                </a:cubicBezTo>
                <a:lnTo>
                  <a:pt x="382" y="2214"/>
                </a:lnTo>
                <a:cubicBezTo>
                  <a:pt x="372" y="2327"/>
                  <a:pt x="288" y="2459"/>
                  <a:pt x="0" y="2544"/>
                </a:cubicBezTo>
                <a:lnTo>
                  <a:pt x="0" y="2544"/>
                </a:lnTo>
                <a:cubicBezTo>
                  <a:pt x="0" y="2544"/>
                  <a:pt x="375" y="2702"/>
                  <a:pt x="697" y="2444"/>
                </a:cubicBezTo>
                <a:lnTo>
                  <a:pt x="697" y="2444"/>
                </a:lnTo>
                <a:cubicBezTo>
                  <a:pt x="876" y="2539"/>
                  <a:pt x="1080" y="2592"/>
                  <a:pt x="1296" y="2592"/>
                </a:cubicBezTo>
                <a:lnTo>
                  <a:pt x="1296" y="2592"/>
                </a:lnTo>
                <a:cubicBezTo>
                  <a:pt x="2013" y="2592"/>
                  <a:pt x="2594" y="2011"/>
                  <a:pt x="2594" y="1296"/>
                </a:cubicBezTo>
                <a:lnTo>
                  <a:pt x="2594" y="1296"/>
                </a:lnTo>
                <a:cubicBezTo>
                  <a:pt x="2594" y="580"/>
                  <a:pt x="2013" y="0"/>
                  <a:pt x="129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479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25"/>
          <p:cNvSpPr/>
          <p:nvPr/>
        </p:nvSpPr>
        <p:spPr>
          <a:xfrm>
            <a:off x="6547580" y="1028511"/>
            <a:ext cx="2194474" cy="1623195"/>
          </a:xfrm>
          <a:custGeom>
            <a:rect b="b" l="l" r="r" t="t"/>
            <a:pathLst>
              <a:path extrusionOk="0" h="2605" w="3524">
                <a:moveTo>
                  <a:pt x="3523" y="1622"/>
                </a:moveTo>
                <a:lnTo>
                  <a:pt x="3523" y="345"/>
                </a:lnTo>
                <a:lnTo>
                  <a:pt x="3523" y="345"/>
                </a:lnTo>
                <a:cubicBezTo>
                  <a:pt x="3523" y="155"/>
                  <a:pt x="3368" y="0"/>
                  <a:pt x="3177" y="0"/>
                </a:cubicBezTo>
                <a:lnTo>
                  <a:pt x="346" y="0"/>
                </a:lnTo>
                <a:lnTo>
                  <a:pt x="346" y="0"/>
                </a:lnTo>
                <a:cubicBezTo>
                  <a:pt x="155" y="0"/>
                  <a:pt x="0" y="155"/>
                  <a:pt x="0" y="345"/>
                </a:cubicBezTo>
                <a:lnTo>
                  <a:pt x="0" y="1622"/>
                </a:lnTo>
                <a:lnTo>
                  <a:pt x="0" y="1622"/>
                </a:lnTo>
                <a:cubicBezTo>
                  <a:pt x="0" y="1812"/>
                  <a:pt x="155" y="1967"/>
                  <a:pt x="346" y="1967"/>
                </a:cubicBezTo>
                <a:lnTo>
                  <a:pt x="2193" y="1967"/>
                </a:lnTo>
                <a:lnTo>
                  <a:pt x="2193" y="1967"/>
                </a:lnTo>
                <a:cubicBezTo>
                  <a:pt x="2473" y="2604"/>
                  <a:pt x="3129" y="2472"/>
                  <a:pt x="3361" y="2403"/>
                </a:cubicBezTo>
                <a:lnTo>
                  <a:pt x="3361" y="2403"/>
                </a:lnTo>
                <a:cubicBezTo>
                  <a:pt x="3415" y="2388"/>
                  <a:pt x="3443" y="2374"/>
                  <a:pt x="3443" y="2374"/>
                </a:cubicBezTo>
                <a:lnTo>
                  <a:pt x="3260" y="2354"/>
                </a:lnTo>
                <a:lnTo>
                  <a:pt x="3260" y="2354"/>
                </a:lnTo>
                <a:cubicBezTo>
                  <a:pt x="3067" y="2318"/>
                  <a:pt x="2783" y="2223"/>
                  <a:pt x="2715" y="1967"/>
                </a:cubicBezTo>
                <a:lnTo>
                  <a:pt x="3177" y="1967"/>
                </a:lnTo>
                <a:lnTo>
                  <a:pt x="3177" y="1967"/>
                </a:lnTo>
                <a:cubicBezTo>
                  <a:pt x="3368" y="1967"/>
                  <a:pt x="3523" y="1812"/>
                  <a:pt x="3523" y="162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479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25"/>
          <p:cNvSpPr/>
          <p:nvPr/>
        </p:nvSpPr>
        <p:spPr>
          <a:xfrm>
            <a:off x="4902144" y="1275339"/>
            <a:ext cx="2504206" cy="1847789"/>
          </a:xfrm>
          <a:custGeom>
            <a:rect b="b" l="l" r="r" t="t"/>
            <a:pathLst>
              <a:path extrusionOk="0" h="3695577" w="5008412">
                <a:moveTo>
                  <a:pt x="4689816" y="3317800"/>
                </a:moveTo>
                <a:cubicBezTo>
                  <a:pt x="4865293" y="3317800"/>
                  <a:pt x="5008412" y="3402303"/>
                  <a:pt x="5008412" y="3506688"/>
                </a:cubicBezTo>
                <a:cubicBezTo>
                  <a:pt x="5008412" y="3611074"/>
                  <a:pt x="4865293" y="3695577"/>
                  <a:pt x="4689816" y="3695577"/>
                </a:cubicBezTo>
                <a:cubicBezTo>
                  <a:pt x="4514339" y="3695577"/>
                  <a:pt x="4372464" y="3611074"/>
                  <a:pt x="4372464" y="3506688"/>
                </a:cubicBezTo>
                <a:cubicBezTo>
                  <a:pt x="4372464" y="3402303"/>
                  <a:pt x="4514339" y="3317800"/>
                  <a:pt x="4689816" y="3317800"/>
                </a:cubicBezTo>
                <a:close/>
                <a:moveTo>
                  <a:pt x="3940017" y="2938780"/>
                </a:moveTo>
                <a:cubicBezTo>
                  <a:pt x="4178608" y="2938780"/>
                  <a:pt x="4371221" y="3054771"/>
                  <a:pt x="4371221" y="3196953"/>
                </a:cubicBezTo>
                <a:cubicBezTo>
                  <a:pt x="4371221" y="3337888"/>
                  <a:pt x="4178608" y="3453879"/>
                  <a:pt x="3940017" y="3453879"/>
                </a:cubicBezTo>
                <a:cubicBezTo>
                  <a:pt x="3702668" y="3453879"/>
                  <a:pt x="3510055" y="3337888"/>
                  <a:pt x="3510055" y="3196953"/>
                </a:cubicBezTo>
                <a:cubicBezTo>
                  <a:pt x="3510055" y="3054771"/>
                  <a:pt x="3702668" y="2938780"/>
                  <a:pt x="3940017" y="2938780"/>
                </a:cubicBezTo>
                <a:close/>
                <a:moveTo>
                  <a:pt x="2256396" y="0"/>
                </a:moveTo>
                <a:cubicBezTo>
                  <a:pt x="3503582" y="0"/>
                  <a:pt x="4514039" y="620407"/>
                  <a:pt x="4514039" y="1382835"/>
                </a:cubicBezTo>
                <a:cubicBezTo>
                  <a:pt x="4514039" y="1722938"/>
                  <a:pt x="4315934" y="2031896"/>
                  <a:pt x="3984515" y="2273581"/>
                </a:cubicBezTo>
                <a:cubicBezTo>
                  <a:pt x="4054287" y="2342100"/>
                  <a:pt x="4092912" y="2421831"/>
                  <a:pt x="4092912" y="2506545"/>
                </a:cubicBezTo>
                <a:cubicBezTo>
                  <a:pt x="4092912" y="2760688"/>
                  <a:pt x="3747786" y="2964998"/>
                  <a:pt x="3320429" y="2964998"/>
                </a:cubicBezTo>
                <a:cubicBezTo>
                  <a:pt x="3038846" y="2964998"/>
                  <a:pt x="2794642" y="2877792"/>
                  <a:pt x="2658835" y="2744492"/>
                </a:cubicBezTo>
                <a:cubicBezTo>
                  <a:pt x="2528012" y="2759442"/>
                  <a:pt x="2394696" y="2766917"/>
                  <a:pt x="2256396" y="2766917"/>
                </a:cubicBezTo>
                <a:cubicBezTo>
                  <a:pt x="1009211" y="2766917"/>
                  <a:pt x="0" y="2147755"/>
                  <a:pt x="0" y="1382835"/>
                </a:cubicBezTo>
                <a:cubicBezTo>
                  <a:pt x="0" y="620407"/>
                  <a:pt x="1009211" y="0"/>
                  <a:pt x="2256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479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25"/>
          <p:cNvSpPr/>
          <p:nvPr/>
        </p:nvSpPr>
        <p:spPr>
          <a:xfrm>
            <a:off x="5746049" y="1394893"/>
            <a:ext cx="568193" cy="1067979"/>
          </a:xfrm>
          <a:custGeom>
            <a:rect b="b" l="l" r="r" t="t"/>
            <a:pathLst>
              <a:path extrusionOk="0" h="1322574" w="740316">
                <a:moveTo>
                  <a:pt x="369479" y="1213960"/>
                </a:moveTo>
                <a:cubicBezTo>
                  <a:pt x="383791" y="1213960"/>
                  <a:pt x="394199" y="1223462"/>
                  <a:pt x="394199" y="1235338"/>
                </a:cubicBezTo>
                <a:cubicBezTo>
                  <a:pt x="394199" y="1247215"/>
                  <a:pt x="383791" y="1256717"/>
                  <a:pt x="369479" y="1256717"/>
                </a:cubicBezTo>
                <a:cubicBezTo>
                  <a:pt x="357769" y="1256717"/>
                  <a:pt x="346060" y="1247215"/>
                  <a:pt x="346060" y="1235338"/>
                </a:cubicBezTo>
                <a:cubicBezTo>
                  <a:pt x="346060" y="1223462"/>
                  <a:pt x="357769" y="1213960"/>
                  <a:pt x="369479" y="1213960"/>
                </a:cubicBezTo>
                <a:close/>
                <a:moveTo>
                  <a:pt x="170841" y="156922"/>
                </a:moveTo>
                <a:cubicBezTo>
                  <a:pt x="140943" y="156922"/>
                  <a:pt x="118520" y="180559"/>
                  <a:pt x="118520" y="209173"/>
                </a:cubicBezTo>
                <a:lnTo>
                  <a:pt x="118520" y="1102413"/>
                </a:lnTo>
                <a:cubicBezTo>
                  <a:pt x="118520" y="1131027"/>
                  <a:pt x="140943" y="1154664"/>
                  <a:pt x="170841" y="1154664"/>
                </a:cubicBezTo>
                <a:lnTo>
                  <a:pt x="569474" y="1154664"/>
                </a:lnTo>
                <a:cubicBezTo>
                  <a:pt x="596880" y="1154664"/>
                  <a:pt x="620548" y="1131027"/>
                  <a:pt x="620548" y="1102413"/>
                </a:cubicBezTo>
                <a:lnTo>
                  <a:pt x="620548" y="209173"/>
                </a:lnTo>
                <a:cubicBezTo>
                  <a:pt x="620548" y="180559"/>
                  <a:pt x="596880" y="156922"/>
                  <a:pt x="569474" y="156922"/>
                </a:cubicBezTo>
                <a:close/>
                <a:moveTo>
                  <a:pt x="170841" y="120844"/>
                </a:moveTo>
                <a:lnTo>
                  <a:pt x="569474" y="120844"/>
                </a:lnTo>
                <a:cubicBezTo>
                  <a:pt x="618057" y="120844"/>
                  <a:pt x="657920" y="159410"/>
                  <a:pt x="657920" y="209173"/>
                </a:cubicBezTo>
                <a:lnTo>
                  <a:pt x="657920" y="1102413"/>
                </a:lnTo>
                <a:cubicBezTo>
                  <a:pt x="657920" y="1150932"/>
                  <a:pt x="618057" y="1190742"/>
                  <a:pt x="569474" y="1190742"/>
                </a:cubicBezTo>
                <a:lnTo>
                  <a:pt x="170841" y="1190742"/>
                </a:lnTo>
                <a:cubicBezTo>
                  <a:pt x="122257" y="1190742"/>
                  <a:pt x="82394" y="1150932"/>
                  <a:pt x="82394" y="1102413"/>
                </a:cubicBezTo>
                <a:lnTo>
                  <a:pt x="82394" y="209173"/>
                </a:lnTo>
                <a:cubicBezTo>
                  <a:pt x="82394" y="159410"/>
                  <a:pt x="122257" y="120844"/>
                  <a:pt x="170841" y="120844"/>
                </a:cubicBezTo>
                <a:close/>
                <a:moveTo>
                  <a:pt x="453263" y="60421"/>
                </a:moveTo>
                <a:lnTo>
                  <a:pt x="495749" y="60421"/>
                </a:lnTo>
                <a:cubicBezTo>
                  <a:pt x="507336" y="60421"/>
                  <a:pt x="515061" y="68112"/>
                  <a:pt x="515061" y="79648"/>
                </a:cubicBezTo>
                <a:cubicBezTo>
                  <a:pt x="515061" y="89902"/>
                  <a:pt x="507336" y="97592"/>
                  <a:pt x="495749" y="97592"/>
                </a:cubicBezTo>
                <a:lnTo>
                  <a:pt x="453263" y="97592"/>
                </a:lnTo>
                <a:cubicBezTo>
                  <a:pt x="442963" y="97592"/>
                  <a:pt x="433951" y="89902"/>
                  <a:pt x="433951" y="79648"/>
                </a:cubicBezTo>
                <a:cubicBezTo>
                  <a:pt x="433951" y="68112"/>
                  <a:pt x="442963" y="60421"/>
                  <a:pt x="453263" y="60421"/>
                </a:cubicBezTo>
                <a:close/>
                <a:moveTo>
                  <a:pt x="243593" y="60421"/>
                </a:moveTo>
                <a:lnTo>
                  <a:pt x="364907" y="60421"/>
                </a:lnTo>
                <a:cubicBezTo>
                  <a:pt x="375935" y="60421"/>
                  <a:pt x="383288" y="68112"/>
                  <a:pt x="383288" y="79648"/>
                </a:cubicBezTo>
                <a:cubicBezTo>
                  <a:pt x="383288" y="89902"/>
                  <a:pt x="375935" y="97592"/>
                  <a:pt x="364907" y="97592"/>
                </a:cubicBezTo>
                <a:lnTo>
                  <a:pt x="243593" y="97592"/>
                </a:lnTo>
                <a:cubicBezTo>
                  <a:pt x="233790" y="97592"/>
                  <a:pt x="225212" y="89902"/>
                  <a:pt x="225212" y="79648"/>
                </a:cubicBezTo>
                <a:cubicBezTo>
                  <a:pt x="225212" y="68112"/>
                  <a:pt x="233790" y="60421"/>
                  <a:pt x="243593" y="60421"/>
                </a:cubicBezTo>
                <a:close/>
                <a:moveTo>
                  <a:pt x="107004" y="36183"/>
                </a:moveTo>
                <a:cubicBezTo>
                  <a:pt x="68433" y="36183"/>
                  <a:pt x="37327" y="68624"/>
                  <a:pt x="37327" y="107303"/>
                </a:cubicBezTo>
                <a:lnTo>
                  <a:pt x="37327" y="1215271"/>
                </a:lnTo>
                <a:cubicBezTo>
                  <a:pt x="37327" y="1252703"/>
                  <a:pt x="68433" y="1285143"/>
                  <a:pt x="107004" y="1285143"/>
                </a:cubicBezTo>
                <a:lnTo>
                  <a:pt x="633312" y="1285143"/>
                </a:lnTo>
                <a:cubicBezTo>
                  <a:pt x="671883" y="1285143"/>
                  <a:pt x="704233" y="1252703"/>
                  <a:pt x="704233" y="1215271"/>
                </a:cubicBezTo>
                <a:lnTo>
                  <a:pt x="704233" y="107303"/>
                </a:lnTo>
                <a:cubicBezTo>
                  <a:pt x="704233" y="68624"/>
                  <a:pt x="671883" y="36183"/>
                  <a:pt x="633312" y="36183"/>
                </a:cubicBezTo>
                <a:close/>
                <a:moveTo>
                  <a:pt x="107004" y="0"/>
                </a:moveTo>
                <a:lnTo>
                  <a:pt x="633312" y="0"/>
                </a:lnTo>
                <a:cubicBezTo>
                  <a:pt x="691791" y="0"/>
                  <a:pt x="740316" y="48661"/>
                  <a:pt x="740316" y="107303"/>
                </a:cubicBezTo>
                <a:lnTo>
                  <a:pt x="740316" y="1215271"/>
                </a:lnTo>
                <a:cubicBezTo>
                  <a:pt x="740316" y="1272666"/>
                  <a:pt x="691791" y="1322574"/>
                  <a:pt x="633312" y="1322574"/>
                </a:cubicBezTo>
                <a:lnTo>
                  <a:pt x="107004" y="1322574"/>
                </a:lnTo>
                <a:cubicBezTo>
                  <a:pt x="48525" y="1322574"/>
                  <a:pt x="0" y="1272666"/>
                  <a:pt x="0" y="1215271"/>
                </a:cubicBezTo>
                <a:lnTo>
                  <a:pt x="0" y="107303"/>
                </a:lnTo>
                <a:cubicBezTo>
                  <a:pt x="0" y="48661"/>
                  <a:pt x="48525" y="0"/>
                  <a:pt x="1070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479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7203625" y="1339600"/>
            <a:ext cx="930653" cy="523474"/>
          </a:xfrm>
          <a:custGeom>
            <a:rect b="b" l="l" r="r" t="t"/>
            <a:pathLst>
              <a:path extrusionOk="0" h="865246" w="1399478">
                <a:moveTo>
                  <a:pt x="861806" y="718185"/>
                </a:moveTo>
                <a:cubicBezTo>
                  <a:pt x="879784" y="718185"/>
                  <a:pt x="894166" y="732833"/>
                  <a:pt x="894166" y="751144"/>
                </a:cubicBezTo>
                <a:cubicBezTo>
                  <a:pt x="894166" y="768233"/>
                  <a:pt x="879784" y="782882"/>
                  <a:pt x="861806" y="782882"/>
                </a:cubicBezTo>
                <a:cubicBezTo>
                  <a:pt x="843828" y="782882"/>
                  <a:pt x="829446" y="768233"/>
                  <a:pt x="829446" y="751144"/>
                </a:cubicBezTo>
                <a:cubicBezTo>
                  <a:pt x="829446" y="732833"/>
                  <a:pt x="843828" y="718185"/>
                  <a:pt x="861806" y="718185"/>
                </a:cubicBezTo>
                <a:close/>
                <a:moveTo>
                  <a:pt x="696392" y="718185"/>
                </a:moveTo>
                <a:cubicBezTo>
                  <a:pt x="714704" y="718185"/>
                  <a:pt x="729352" y="732833"/>
                  <a:pt x="729352" y="751144"/>
                </a:cubicBezTo>
                <a:cubicBezTo>
                  <a:pt x="729352" y="768233"/>
                  <a:pt x="714704" y="782882"/>
                  <a:pt x="696392" y="782882"/>
                </a:cubicBezTo>
                <a:cubicBezTo>
                  <a:pt x="679304" y="782882"/>
                  <a:pt x="664654" y="768233"/>
                  <a:pt x="664654" y="751144"/>
                </a:cubicBezTo>
                <a:cubicBezTo>
                  <a:pt x="664654" y="732833"/>
                  <a:pt x="679304" y="718185"/>
                  <a:pt x="696392" y="718185"/>
                </a:cubicBezTo>
                <a:close/>
                <a:moveTo>
                  <a:pt x="532224" y="718185"/>
                </a:moveTo>
                <a:cubicBezTo>
                  <a:pt x="549002" y="718185"/>
                  <a:pt x="564582" y="732833"/>
                  <a:pt x="564582" y="751144"/>
                </a:cubicBezTo>
                <a:cubicBezTo>
                  <a:pt x="564582" y="768233"/>
                  <a:pt x="549002" y="782882"/>
                  <a:pt x="532224" y="782882"/>
                </a:cubicBezTo>
                <a:cubicBezTo>
                  <a:pt x="515444" y="782882"/>
                  <a:pt x="499864" y="768233"/>
                  <a:pt x="499864" y="751144"/>
                </a:cubicBezTo>
                <a:cubicBezTo>
                  <a:pt x="499864" y="732833"/>
                  <a:pt x="515444" y="718185"/>
                  <a:pt x="532224" y="718185"/>
                </a:cubicBezTo>
                <a:close/>
                <a:moveTo>
                  <a:pt x="861806" y="597337"/>
                </a:moveTo>
                <a:cubicBezTo>
                  <a:pt x="879784" y="597337"/>
                  <a:pt x="894166" y="610765"/>
                  <a:pt x="894166" y="629075"/>
                </a:cubicBezTo>
                <a:cubicBezTo>
                  <a:pt x="894166" y="647385"/>
                  <a:pt x="879784" y="662034"/>
                  <a:pt x="861806" y="662034"/>
                </a:cubicBezTo>
                <a:cubicBezTo>
                  <a:pt x="843828" y="662034"/>
                  <a:pt x="829446" y="647385"/>
                  <a:pt x="829446" y="629075"/>
                </a:cubicBezTo>
                <a:cubicBezTo>
                  <a:pt x="829446" y="610765"/>
                  <a:pt x="843828" y="597337"/>
                  <a:pt x="861806" y="597337"/>
                </a:cubicBezTo>
                <a:close/>
                <a:moveTo>
                  <a:pt x="696392" y="597337"/>
                </a:moveTo>
                <a:cubicBezTo>
                  <a:pt x="714704" y="597337"/>
                  <a:pt x="729352" y="610765"/>
                  <a:pt x="729352" y="629075"/>
                </a:cubicBezTo>
                <a:cubicBezTo>
                  <a:pt x="729352" y="647385"/>
                  <a:pt x="714704" y="662034"/>
                  <a:pt x="696392" y="662034"/>
                </a:cubicBezTo>
                <a:cubicBezTo>
                  <a:pt x="679304" y="662034"/>
                  <a:pt x="664654" y="647385"/>
                  <a:pt x="664654" y="629075"/>
                </a:cubicBezTo>
                <a:cubicBezTo>
                  <a:pt x="664654" y="610765"/>
                  <a:pt x="679304" y="597337"/>
                  <a:pt x="696392" y="597337"/>
                </a:cubicBezTo>
                <a:close/>
                <a:moveTo>
                  <a:pt x="532224" y="597337"/>
                </a:moveTo>
                <a:cubicBezTo>
                  <a:pt x="549002" y="597337"/>
                  <a:pt x="564582" y="610765"/>
                  <a:pt x="564582" y="629075"/>
                </a:cubicBezTo>
                <a:cubicBezTo>
                  <a:pt x="564582" y="647385"/>
                  <a:pt x="549002" y="662034"/>
                  <a:pt x="532224" y="662034"/>
                </a:cubicBezTo>
                <a:cubicBezTo>
                  <a:pt x="515444" y="662034"/>
                  <a:pt x="499864" y="647385"/>
                  <a:pt x="499864" y="629075"/>
                </a:cubicBezTo>
                <a:cubicBezTo>
                  <a:pt x="499864" y="610765"/>
                  <a:pt x="515444" y="597337"/>
                  <a:pt x="532224" y="597337"/>
                </a:cubicBezTo>
                <a:close/>
                <a:moveTo>
                  <a:pt x="861806" y="470995"/>
                </a:moveTo>
                <a:cubicBezTo>
                  <a:pt x="879784" y="470995"/>
                  <a:pt x="894166" y="485643"/>
                  <a:pt x="894166" y="503954"/>
                </a:cubicBezTo>
                <a:cubicBezTo>
                  <a:pt x="894166" y="522264"/>
                  <a:pt x="879784" y="535692"/>
                  <a:pt x="861806" y="535692"/>
                </a:cubicBezTo>
                <a:cubicBezTo>
                  <a:pt x="843828" y="535692"/>
                  <a:pt x="829446" y="522264"/>
                  <a:pt x="829446" y="503954"/>
                </a:cubicBezTo>
                <a:cubicBezTo>
                  <a:pt x="829446" y="485643"/>
                  <a:pt x="843828" y="470995"/>
                  <a:pt x="861806" y="470995"/>
                </a:cubicBezTo>
                <a:close/>
                <a:moveTo>
                  <a:pt x="696392" y="470995"/>
                </a:moveTo>
                <a:cubicBezTo>
                  <a:pt x="714704" y="470995"/>
                  <a:pt x="729352" y="485643"/>
                  <a:pt x="729352" y="503954"/>
                </a:cubicBezTo>
                <a:cubicBezTo>
                  <a:pt x="729352" y="522264"/>
                  <a:pt x="714704" y="535692"/>
                  <a:pt x="696392" y="535692"/>
                </a:cubicBezTo>
                <a:cubicBezTo>
                  <a:pt x="679304" y="535692"/>
                  <a:pt x="664654" y="522264"/>
                  <a:pt x="664654" y="503954"/>
                </a:cubicBezTo>
                <a:cubicBezTo>
                  <a:pt x="664654" y="485643"/>
                  <a:pt x="679304" y="470995"/>
                  <a:pt x="696392" y="470995"/>
                </a:cubicBezTo>
                <a:close/>
                <a:moveTo>
                  <a:pt x="532224" y="470995"/>
                </a:moveTo>
                <a:cubicBezTo>
                  <a:pt x="549002" y="470995"/>
                  <a:pt x="564582" y="485643"/>
                  <a:pt x="564582" y="503954"/>
                </a:cubicBezTo>
                <a:cubicBezTo>
                  <a:pt x="564582" y="522264"/>
                  <a:pt x="549002" y="535692"/>
                  <a:pt x="532224" y="535692"/>
                </a:cubicBezTo>
                <a:cubicBezTo>
                  <a:pt x="515444" y="535692"/>
                  <a:pt x="499864" y="522264"/>
                  <a:pt x="499864" y="503954"/>
                </a:cubicBezTo>
                <a:cubicBezTo>
                  <a:pt x="499864" y="485643"/>
                  <a:pt x="515444" y="470995"/>
                  <a:pt x="532224" y="470995"/>
                </a:cubicBezTo>
                <a:close/>
                <a:moveTo>
                  <a:pt x="461414" y="327263"/>
                </a:moveTo>
                <a:cubicBezTo>
                  <a:pt x="426604" y="327263"/>
                  <a:pt x="394282" y="351034"/>
                  <a:pt x="383094" y="384815"/>
                </a:cubicBezTo>
                <a:lnTo>
                  <a:pt x="267480" y="765156"/>
                </a:lnTo>
                <a:cubicBezTo>
                  <a:pt x="262506" y="780170"/>
                  <a:pt x="266236" y="796434"/>
                  <a:pt x="274938" y="808946"/>
                </a:cubicBezTo>
                <a:cubicBezTo>
                  <a:pt x="284884" y="821457"/>
                  <a:pt x="298558" y="828964"/>
                  <a:pt x="314720" y="828964"/>
                </a:cubicBezTo>
                <a:lnTo>
                  <a:pt x="1079266" y="828964"/>
                </a:lnTo>
                <a:cubicBezTo>
                  <a:pt x="1095426" y="828964"/>
                  <a:pt x="1110344" y="821457"/>
                  <a:pt x="1119046" y="808946"/>
                </a:cubicBezTo>
                <a:cubicBezTo>
                  <a:pt x="1127748" y="796434"/>
                  <a:pt x="1131478" y="780170"/>
                  <a:pt x="1126506" y="765156"/>
                </a:cubicBezTo>
                <a:lnTo>
                  <a:pt x="1009648" y="384815"/>
                </a:lnTo>
                <a:cubicBezTo>
                  <a:pt x="999702" y="351034"/>
                  <a:pt x="968624" y="327263"/>
                  <a:pt x="931328" y="327263"/>
                </a:cubicBezTo>
                <a:close/>
                <a:moveTo>
                  <a:pt x="461414" y="289729"/>
                </a:moveTo>
                <a:lnTo>
                  <a:pt x="931328" y="289729"/>
                </a:lnTo>
                <a:cubicBezTo>
                  <a:pt x="983542" y="289729"/>
                  <a:pt x="1029538" y="323510"/>
                  <a:pt x="1045700" y="373555"/>
                </a:cubicBezTo>
                <a:lnTo>
                  <a:pt x="1161314" y="753896"/>
                </a:lnTo>
                <a:cubicBezTo>
                  <a:pt x="1168772" y="780170"/>
                  <a:pt x="1165044" y="807694"/>
                  <a:pt x="1148882" y="831466"/>
                </a:cubicBezTo>
                <a:cubicBezTo>
                  <a:pt x="1131478" y="852735"/>
                  <a:pt x="1106614" y="865246"/>
                  <a:pt x="1079266" y="865246"/>
                </a:cubicBezTo>
                <a:lnTo>
                  <a:pt x="314720" y="865246"/>
                </a:lnTo>
                <a:cubicBezTo>
                  <a:pt x="287370" y="865246"/>
                  <a:pt x="262506" y="852735"/>
                  <a:pt x="246346" y="831466"/>
                </a:cubicBezTo>
                <a:cubicBezTo>
                  <a:pt x="228942" y="807694"/>
                  <a:pt x="225212" y="780170"/>
                  <a:pt x="232670" y="753896"/>
                </a:cubicBezTo>
                <a:lnTo>
                  <a:pt x="348286" y="373555"/>
                </a:lnTo>
                <a:cubicBezTo>
                  <a:pt x="364446" y="323510"/>
                  <a:pt x="409200" y="289729"/>
                  <a:pt x="461414" y="289729"/>
                </a:cubicBezTo>
                <a:close/>
                <a:moveTo>
                  <a:pt x="686810" y="36985"/>
                </a:moveTo>
                <a:cubicBezTo>
                  <a:pt x="492558" y="36985"/>
                  <a:pt x="302202" y="65387"/>
                  <a:pt x="117142" y="122190"/>
                </a:cubicBezTo>
                <a:cubicBezTo>
                  <a:pt x="71034" y="134674"/>
                  <a:pt x="36140" y="193350"/>
                  <a:pt x="36140" y="224560"/>
                </a:cubicBezTo>
                <a:lnTo>
                  <a:pt x="36140" y="286981"/>
                </a:lnTo>
                <a:cubicBezTo>
                  <a:pt x="36140" y="334421"/>
                  <a:pt x="76018" y="371873"/>
                  <a:pt x="122128" y="371873"/>
                </a:cubicBezTo>
                <a:lnTo>
                  <a:pt x="203130" y="371873"/>
                </a:lnTo>
                <a:cubicBezTo>
                  <a:pt x="250486" y="371873"/>
                  <a:pt x="290364" y="334421"/>
                  <a:pt x="290364" y="286981"/>
                </a:cubicBezTo>
                <a:lnTo>
                  <a:pt x="290364" y="283236"/>
                </a:lnTo>
                <a:cubicBezTo>
                  <a:pt x="290364" y="265758"/>
                  <a:pt x="301580" y="249528"/>
                  <a:pt x="319026" y="245783"/>
                </a:cubicBezTo>
                <a:cubicBezTo>
                  <a:pt x="439908" y="220815"/>
                  <a:pt x="563280" y="207082"/>
                  <a:pt x="687900" y="207082"/>
                </a:cubicBezTo>
                <a:cubicBezTo>
                  <a:pt x="817506" y="207082"/>
                  <a:pt x="948356" y="220815"/>
                  <a:pt x="1080452" y="248280"/>
                </a:cubicBezTo>
                <a:cubicBezTo>
                  <a:pt x="1097900" y="252025"/>
                  <a:pt x="1110362" y="268255"/>
                  <a:pt x="1110362" y="285732"/>
                </a:cubicBezTo>
                <a:lnTo>
                  <a:pt x="1110362" y="286981"/>
                </a:lnTo>
                <a:cubicBezTo>
                  <a:pt x="1110362" y="334421"/>
                  <a:pt x="1148994" y="371873"/>
                  <a:pt x="1195102" y="371873"/>
                </a:cubicBezTo>
                <a:lnTo>
                  <a:pt x="1277352" y="371873"/>
                </a:lnTo>
                <a:cubicBezTo>
                  <a:pt x="1324706" y="371873"/>
                  <a:pt x="1363340" y="334421"/>
                  <a:pt x="1363340" y="286981"/>
                </a:cubicBezTo>
                <a:lnTo>
                  <a:pt x="1363340" y="224560"/>
                </a:lnTo>
                <a:cubicBezTo>
                  <a:pt x="1363340" y="192101"/>
                  <a:pt x="1340908" y="137171"/>
                  <a:pt x="1279844" y="122190"/>
                </a:cubicBezTo>
                <a:cubicBezTo>
                  <a:pt x="1079206" y="65387"/>
                  <a:pt x="881060" y="36985"/>
                  <a:pt x="686810" y="36985"/>
                </a:cubicBezTo>
                <a:close/>
                <a:moveTo>
                  <a:pt x="685876" y="1"/>
                </a:moveTo>
                <a:cubicBezTo>
                  <a:pt x="883554" y="-155"/>
                  <a:pt x="1085438" y="28559"/>
                  <a:pt x="1289814" y="85986"/>
                </a:cubicBezTo>
                <a:cubicBezTo>
                  <a:pt x="1364586" y="105960"/>
                  <a:pt x="1399478" y="170878"/>
                  <a:pt x="1399478" y="224560"/>
                </a:cubicBezTo>
                <a:lnTo>
                  <a:pt x="1399478" y="286981"/>
                </a:lnTo>
                <a:cubicBezTo>
                  <a:pt x="1399478" y="354395"/>
                  <a:pt x="1344646" y="409326"/>
                  <a:pt x="1277352" y="409326"/>
                </a:cubicBezTo>
                <a:lnTo>
                  <a:pt x="1195102" y="409326"/>
                </a:lnTo>
                <a:cubicBezTo>
                  <a:pt x="1129054" y="409326"/>
                  <a:pt x="1074222" y="354395"/>
                  <a:pt x="1074222" y="286981"/>
                </a:cubicBezTo>
                <a:lnTo>
                  <a:pt x="1074222" y="285732"/>
                </a:lnTo>
                <a:cubicBezTo>
                  <a:pt x="1074222" y="284484"/>
                  <a:pt x="1072976" y="284484"/>
                  <a:pt x="1071730" y="283236"/>
                </a:cubicBezTo>
                <a:cubicBezTo>
                  <a:pt x="817506" y="232051"/>
                  <a:pt x="565774" y="230802"/>
                  <a:pt x="326504" y="281987"/>
                </a:cubicBezTo>
                <a:cubicBezTo>
                  <a:pt x="326504" y="281987"/>
                  <a:pt x="326504" y="281987"/>
                  <a:pt x="326504" y="283236"/>
                </a:cubicBezTo>
                <a:lnTo>
                  <a:pt x="326504" y="286981"/>
                </a:lnTo>
                <a:cubicBezTo>
                  <a:pt x="326504" y="354395"/>
                  <a:pt x="271670" y="409326"/>
                  <a:pt x="203130" y="409326"/>
                </a:cubicBezTo>
                <a:lnTo>
                  <a:pt x="122128" y="409326"/>
                </a:lnTo>
                <a:cubicBezTo>
                  <a:pt x="54832" y="409326"/>
                  <a:pt x="0" y="354395"/>
                  <a:pt x="0" y="286981"/>
                </a:cubicBezTo>
                <a:lnTo>
                  <a:pt x="0" y="224560"/>
                </a:lnTo>
                <a:cubicBezTo>
                  <a:pt x="0" y="174623"/>
                  <a:pt x="47356" y="103464"/>
                  <a:pt x="107172" y="87234"/>
                </a:cubicBezTo>
                <a:cubicBezTo>
                  <a:pt x="294726" y="29183"/>
                  <a:pt x="488198" y="157"/>
                  <a:pt x="685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479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25"/>
          <p:cNvSpPr/>
          <p:nvPr/>
        </p:nvSpPr>
        <p:spPr>
          <a:xfrm>
            <a:off x="3960125" y="2140099"/>
            <a:ext cx="701349" cy="645113"/>
          </a:xfrm>
          <a:custGeom>
            <a:rect b="b" l="l" r="r" t="t"/>
            <a:pathLst>
              <a:path extrusionOk="0" h="1131778" w="1317088">
                <a:moveTo>
                  <a:pt x="453954" y="648372"/>
                </a:moveTo>
                <a:lnTo>
                  <a:pt x="59698" y="1095740"/>
                </a:lnTo>
                <a:cubicBezTo>
                  <a:pt x="59698" y="1095740"/>
                  <a:pt x="59698" y="1095740"/>
                  <a:pt x="60942" y="1095740"/>
                </a:cubicBezTo>
                <a:lnTo>
                  <a:pt x="1251172" y="1095740"/>
                </a:lnTo>
                <a:lnTo>
                  <a:pt x="858160" y="650857"/>
                </a:lnTo>
                <a:lnTo>
                  <a:pt x="708914" y="736603"/>
                </a:lnTo>
                <a:cubicBezTo>
                  <a:pt x="693990" y="745302"/>
                  <a:pt x="676578" y="750272"/>
                  <a:pt x="657922" y="750272"/>
                </a:cubicBezTo>
                <a:cubicBezTo>
                  <a:pt x="640510" y="750272"/>
                  <a:pt x="623098" y="745302"/>
                  <a:pt x="608174" y="736603"/>
                </a:cubicBezTo>
                <a:close/>
                <a:moveTo>
                  <a:pt x="522725" y="594703"/>
                </a:moveTo>
                <a:lnTo>
                  <a:pt x="794366" y="594703"/>
                </a:lnTo>
                <a:cubicBezTo>
                  <a:pt x="804288" y="594703"/>
                  <a:pt x="811731" y="602394"/>
                  <a:pt x="811731" y="612648"/>
                </a:cubicBezTo>
                <a:cubicBezTo>
                  <a:pt x="811731" y="624184"/>
                  <a:pt x="804288" y="631874"/>
                  <a:pt x="794366" y="631874"/>
                </a:cubicBezTo>
                <a:lnTo>
                  <a:pt x="522725" y="631874"/>
                </a:lnTo>
                <a:cubicBezTo>
                  <a:pt x="512802" y="631874"/>
                  <a:pt x="505360" y="624184"/>
                  <a:pt x="505360" y="612648"/>
                </a:cubicBezTo>
                <a:cubicBezTo>
                  <a:pt x="505360" y="602394"/>
                  <a:pt x="512802" y="594703"/>
                  <a:pt x="522725" y="594703"/>
                </a:cubicBezTo>
                <a:close/>
                <a:moveTo>
                  <a:pt x="441688" y="512307"/>
                </a:moveTo>
                <a:lnTo>
                  <a:pt x="869898" y="512307"/>
                </a:lnTo>
                <a:cubicBezTo>
                  <a:pt x="881134" y="512307"/>
                  <a:pt x="888625" y="521278"/>
                  <a:pt x="888625" y="531531"/>
                </a:cubicBezTo>
                <a:cubicBezTo>
                  <a:pt x="888625" y="541784"/>
                  <a:pt x="881134" y="549474"/>
                  <a:pt x="869898" y="549474"/>
                </a:cubicBezTo>
                <a:lnTo>
                  <a:pt x="441688" y="549474"/>
                </a:lnTo>
                <a:cubicBezTo>
                  <a:pt x="430453" y="549474"/>
                  <a:pt x="422962" y="541784"/>
                  <a:pt x="422962" y="531531"/>
                </a:cubicBezTo>
                <a:cubicBezTo>
                  <a:pt x="422962" y="521278"/>
                  <a:pt x="430453" y="512307"/>
                  <a:pt x="441688" y="512307"/>
                </a:cubicBezTo>
                <a:close/>
                <a:moveTo>
                  <a:pt x="286524" y="435404"/>
                </a:moveTo>
                <a:lnTo>
                  <a:pt x="442810" y="435404"/>
                </a:lnTo>
                <a:cubicBezTo>
                  <a:pt x="452733" y="435404"/>
                  <a:pt x="460176" y="443094"/>
                  <a:pt x="460176" y="454628"/>
                </a:cubicBezTo>
                <a:cubicBezTo>
                  <a:pt x="460176" y="463600"/>
                  <a:pt x="452733" y="472571"/>
                  <a:pt x="442810" y="472571"/>
                </a:cubicBezTo>
                <a:lnTo>
                  <a:pt x="286524" y="472571"/>
                </a:lnTo>
                <a:cubicBezTo>
                  <a:pt x="277842" y="472571"/>
                  <a:pt x="269159" y="463600"/>
                  <a:pt x="269159" y="454628"/>
                </a:cubicBezTo>
                <a:cubicBezTo>
                  <a:pt x="269159" y="443094"/>
                  <a:pt x="277842" y="435404"/>
                  <a:pt x="286524" y="435404"/>
                </a:cubicBezTo>
                <a:close/>
                <a:moveTo>
                  <a:pt x="1281021" y="407290"/>
                </a:moveTo>
                <a:lnTo>
                  <a:pt x="890496" y="632217"/>
                </a:lnTo>
                <a:lnTo>
                  <a:pt x="1281021" y="1074614"/>
                </a:lnTo>
                <a:cubicBezTo>
                  <a:pt x="1281021" y="1073371"/>
                  <a:pt x="1281021" y="1070886"/>
                  <a:pt x="1281021" y="1069643"/>
                </a:cubicBezTo>
                <a:close/>
                <a:moveTo>
                  <a:pt x="36068" y="407290"/>
                </a:moveTo>
                <a:lnTo>
                  <a:pt x="36068" y="1068400"/>
                </a:lnTo>
                <a:lnTo>
                  <a:pt x="421618" y="629732"/>
                </a:lnTo>
                <a:close/>
                <a:moveTo>
                  <a:pt x="227599" y="394863"/>
                </a:moveTo>
                <a:cubicBezTo>
                  <a:pt x="207699" y="394863"/>
                  <a:pt x="191531" y="411018"/>
                  <a:pt x="191531" y="429659"/>
                </a:cubicBezTo>
                <a:lnTo>
                  <a:pt x="191531" y="455755"/>
                </a:lnTo>
                <a:lnTo>
                  <a:pt x="458929" y="609849"/>
                </a:lnTo>
                <a:lnTo>
                  <a:pt x="625586" y="705536"/>
                </a:lnTo>
                <a:cubicBezTo>
                  <a:pt x="645485" y="716720"/>
                  <a:pt x="671603" y="716720"/>
                  <a:pt x="691502" y="705536"/>
                </a:cubicBezTo>
                <a:lnTo>
                  <a:pt x="1125557" y="455755"/>
                </a:lnTo>
                <a:lnTo>
                  <a:pt x="1125557" y="429659"/>
                </a:lnTo>
                <a:cubicBezTo>
                  <a:pt x="1125557" y="411018"/>
                  <a:pt x="1109389" y="394863"/>
                  <a:pt x="1090733" y="394863"/>
                </a:cubicBezTo>
                <a:close/>
                <a:moveTo>
                  <a:pt x="657922" y="36969"/>
                </a:moveTo>
                <a:cubicBezTo>
                  <a:pt x="649216" y="36969"/>
                  <a:pt x="640510" y="39455"/>
                  <a:pt x="633048" y="41940"/>
                </a:cubicBezTo>
                <a:lnTo>
                  <a:pt x="54723" y="376223"/>
                </a:lnTo>
                <a:lnTo>
                  <a:pt x="154220" y="434629"/>
                </a:lnTo>
                <a:lnTo>
                  <a:pt x="154220" y="429659"/>
                </a:lnTo>
                <a:cubicBezTo>
                  <a:pt x="154220" y="389893"/>
                  <a:pt x="186556" y="357583"/>
                  <a:pt x="227599" y="357583"/>
                </a:cubicBezTo>
                <a:lnTo>
                  <a:pt x="1090733" y="357583"/>
                </a:lnTo>
                <a:cubicBezTo>
                  <a:pt x="1129288" y="357583"/>
                  <a:pt x="1162868" y="389893"/>
                  <a:pt x="1162868" y="429659"/>
                </a:cubicBezTo>
                <a:lnTo>
                  <a:pt x="1162868" y="434629"/>
                </a:lnTo>
                <a:lnTo>
                  <a:pt x="1262365" y="376223"/>
                </a:lnTo>
                <a:lnTo>
                  <a:pt x="684040" y="41940"/>
                </a:lnTo>
                <a:cubicBezTo>
                  <a:pt x="675334" y="39455"/>
                  <a:pt x="666628" y="36969"/>
                  <a:pt x="657922" y="36969"/>
                </a:cubicBezTo>
                <a:close/>
                <a:moveTo>
                  <a:pt x="658389" y="0"/>
                </a:moveTo>
                <a:cubicBezTo>
                  <a:pt x="673469" y="0"/>
                  <a:pt x="688393" y="4038"/>
                  <a:pt x="701452" y="12116"/>
                </a:cubicBezTo>
                <a:lnTo>
                  <a:pt x="1292214" y="350127"/>
                </a:lnTo>
                <a:cubicBezTo>
                  <a:pt x="1299676" y="355097"/>
                  <a:pt x="1305895" y="361311"/>
                  <a:pt x="1310870" y="370010"/>
                </a:cubicBezTo>
                <a:cubicBezTo>
                  <a:pt x="1314601" y="377466"/>
                  <a:pt x="1317088" y="386165"/>
                  <a:pt x="1317088" y="394863"/>
                </a:cubicBezTo>
                <a:lnTo>
                  <a:pt x="1317088" y="1069643"/>
                </a:lnTo>
                <a:cubicBezTo>
                  <a:pt x="1317088" y="1104438"/>
                  <a:pt x="1289727" y="1131778"/>
                  <a:pt x="1256146" y="1131778"/>
                </a:cubicBezTo>
                <a:lnTo>
                  <a:pt x="60942" y="1131778"/>
                </a:lnTo>
                <a:cubicBezTo>
                  <a:pt x="44774" y="1131778"/>
                  <a:pt x="29849" y="1125564"/>
                  <a:pt x="18656" y="1114380"/>
                </a:cubicBezTo>
                <a:cubicBezTo>
                  <a:pt x="18656" y="1114380"/>
                  <a:pt x="18656" y="1114380"/>
                  <a:pt x="17412" y="1114380"/>
                </a:cubicBezTo>
                <a:cubicBezTo>
                  <a:pt x="17412" y="1113137"/>
                  <a:pt x="16168" y="1113137"/>
                  <a:pt x="16168" y="1113137"/>
                </a:cubicBezTo>
                <a:lnTo>
                  <a:pt x="16168" y="1111895"/>
                </a:lnTo>
                <a:cubicBezTo>
                  <a:pt x="6219" y="1100710"/>
                  <a:pt x="0" y="1085798"/>
                  <a:pt x="0" y="1069643"/>
                </a:cubicBezTo>
                <a:lnTo>
                  <a:pt x="0" y="394863"/>
                </a:lnTo>
                <a:cubicBezTo>
                  <a:pt x="0" y="386165"/>
                  <a:pt x="1244" y="377466"/>
                  <a:pt x="6219" y="370010"/>
                </a:cubicBezTo>
                <a:cubicBezTo>
                  <a:pt x="11193" y="361311"/>
                  <a:pt x="17412" y="355097"/>
                  <a:pt x="24874" y="350127"/>
                </a:cubicBezTo>
                <a:lnTo>
                  <a:pt x="614392" y="12116"/>
                </a:lnTo>
                <a:cubicBezTo>
                  <a:pt x="628073" y="4038"/>
                  <a:pt x="643309" y="0"/>
                  <a:pt x="65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479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823302" y="1894727"/>
            <a:ext cx="804700" cy="662125"/>
          </a:xfrm>
          <a:custGeom>
            <a:rect b="b" l="l" r="r" t="t"/>
            <a:pathLst>
              <a:path extrusionOk="0" h="932570" w="1399479">
                <a:moveTo>
                  <a:pt x="269627" y="763532"/>
                </a:moveTo>
                <a:cubicBezTo>
                  <a:pt x="284557" y="763532"/>
                  <a:pt x="296998" y="772077"/>
                  <a:pt x="303219" y="784284"/>
                </a:cubicBezTo>
                <a:lnTo>
                  <a:pt x="1261216" y="784284"/>
                </a:lnTo>
                <a:cubicBezTo>
                  <a:pt x="1269925" y="784284"/>
                  <a:pt x="1278634" y="791608"/>
                  <a:pt x="1278634" y="801373"/>
                </a:cubicBezTo>
                <a:cubicBezTo>
                  <a:pt x="1278634" y="811138"/>
                  <a:pt x="1269925" y="819683"/>
                  <a:pt x="1261216" y="819683"/>
                </a:cubicBezTo>
                <a:lnTo>
                  <a:pt x="303219" y="819683"/>
                </a:lnTo>
                <a:cubicBezTo>
                  <a:pt x="296998" y="831890"/>
                  <a:pt x="284557" y="839214"/>
                  <a:pt x="269627" y="839214"/>
                </a:cubicBezTo>
                <a:cubicBezTo>
                  <a:pt x="254697" y="839214"/>
                  <a:pt x="242256" y="831890"/>
                  <a:pt x="234791" y="819683"/>
                </a:cubicBezTo>
                <a:lnTo>
                  <a:pt x="134014" y="819683"/>
                </a:lnTo>
                <a:cubicBezTo>
                  <a:pt x="122817" y="819683"/>
                  <a:pt x="115352" y="811138"/>
                  <a:pt x="115352" y="801373"/>
                </a:cubicBezTo>
                <a:cubicBezTo>
                  <a:pt x="115352" y="791608"/>
                  <a:pt x="122817" y="784284"/>
                  <a:pt x="134014" y="784284"/>
                </a:cubicBezTo>
                <a:lnTo>
                  <a:pt x="234791" y="784284"/>
                </a:lnTo>
                <a:cubicBezTo>
                  <a:pt x="242256" y="772077"/>
                  <a:pt x="254697" y="763532"/>
                  <a:pt x="269627" y="763532"/>
                </a:cubicBezTo>
                <a:close/>
                <a:moveTo>
                  <a:pt x="546911" y="325557"/>
                </a:moveTo>
                <a:lnTo>
                  <a:pt x="546911" y="613745"/>
                </a:lnTo>
                <a:lnTo>
                  <a:pt x="839101" y="470275"/>
                </a:lnTo>
                <a:close/>
                <a:moveTo>
                  <a:pt x="543802" y="287039"/>
                </a:moveTo>
                <a:cubicBezTo>
                  <a:pt x="549708" y="286883"/>
                  <a:pt x="555614" y="288131"/>
                  <a:pt x="560588" y="290626"/>
                </a:cubicBezTo>
                <a:lnTo>
                  <a:pt x="858995" y="439086"/>
                </a:lnTo>
                <a:cubicBezTo>
                  <a:pt x="868942" y="445324"/>
                  <a:pt x="877646" y="456552"/>
                  <a:pt x="877646" y="470275"/>
                </a:cubicBezTo>
                <a:cubicBezTo>
                  <a:pt x="877646" y="482751"/>
                  <a:pt x="868942" y="495226"/>
                  <a:pt x="858995" y="500217"/>
                </a:cubicBezTo>
                <a:lnTo>
                  <a:pt x="560588" y="648677"/>
                </a:lnTo>
                <a:cubicBezTo>
                  <a:pt x="555614" y="649925"/>
                  <a:pt x="550641" y="652420"/>
                  <a:pt x="545667" y="652420"/>
                </a:cubicBezTo>
                <a:cubicBezTo>
                  <a:pt x="539451" y="652420"/>
                  <a:pt x="533234" y="649925"/>
                  <a:pt x="527017" y="647429"/>
                </a:cubicBezTo>
                <a:cubicBezTo>
                  <a:pt x="517070" y="641192"/>
                  <a:pt x="510853" y="628716"/>
                  <a:pt x="510853" y="617488"/>
                </a:cubicBezTo>
                <a:lnTo>
                  <a:pt x="510853" y="321815"/>
                </a:lnTo>
                <a:cubicBezTo>
                  <a:pt x="510853" y="309339"/>
                  <a:pt x="517070" y="299358"/>
                  <a:pt x="527017" y="291873"/>
                </a:cubicBezTo>
                <a:cubicBezTo>
                  <a:pt x="531990" y="288754"/>
                  <a:pt x="537896" y="287195"/>
                  <a:pt x="543802" y="287039"/>
                </a:cubicBezTo>
                <a:close/>
                <a:moveTo>
                  <a:pt x="387260" y="93378"/>
                </a:moveTo>
                <a:cubicBezTo>
                  <a:pt x="399619" y="93378"/>
                  <a:pt x="410742" y="103787"/>
                  <a:pt x="410742" y="116797"/>
                </a:cubicBezTo>
                <a:cubicBezTo>
                  <a:pt x="410742" y="131109"/>
                  <a:pt x="399619" y="141517"/>
                  <a:pt x="387260" y="141517"/>
                </a:cubicBezTo>
                <a:cubicBezTo>
                  <a:pt x="373665" y="141517"/>
                  <a:pt x="362542" y="131109"/>
                  <a:pt x="362542" y="116797"/>
                </a:cubicBezTo>
                <a:cubicBezTo>
                  <a:pt x="362542" y="103787"/>
                  <a:pt x="373665" y="93378"/>
                  <a:pt x="387260" y="93378"/>
                </a:cubicBezTo>
                <a:close/>
                <a:moveTo>
                  <a:pt x="271270" y="93378"/>
                </a:moveTo>
                <a:cubicBezTo>
                  <a:pt x="285215" y="93378"/>
                  <a:pt x="295356" y="103787"/>
                  <a:pt x="295356" y="116797"/>
                </a:cubicBezTo>
                <a:cubicBezTo>
                  <a:pt x="295356" y="131109"/>
                  <a:pt x="285215" y="141517"/>
                  <a:pt x="271270" y="141517"/>
                </a:cubicBezTo>
                <a:cubicBezTo>
                  <a:pt x="257326" y="141517"/>
                  <a:pt x="247184" y="131109"/>
                  <a:pt x="247184" y="116797"/>
                </a:cubicBezTo>
                <a:cubicBezTo>
                  <a:pt x="247184" y="103787"/>
                  <a:pt x="257326" y="93378"/>
                  <a:pt x="271270" y="93378"/>
                </a:cubicBezTo>
                <a:close/>
                <a:moveTo>
                  <a:pt x="149821" y="93378"/>
                </a:moveTo>
                <a:cubicBezTo>
                  <a:pt x="162181" y="93378"/>
                  <a:pt x="174541" y="103787"/>
                  <a:pt x="174541" y="116797"/>
                </a:cubicBezTo>
                <a:cubicBezTo>
                  <a:pt x="174541" y="131109"/>
                  <a:pt x="162181" y="141517"/>
                  <a:pt x="149821" y="141517"/>
                </a:cubicBezTo>
                <a:cubicBezTo>
                  <a:pt x="137461" y="141517"/>
                  <a:pt x="126337" y="131109"/>
                  <a:pt x="126337" y="116797"/>
                </a:cubicBezTo>
                <a:cubicBezTo>
                  <a:pt x="126337" y="103787"/>
                  <a:pt x="137461" y="93378"/>
                  <a:pt x="149821" y="93378"/>
                </a:cubicBezTo>
                <a:close/>
                <a:moveTo>
                  <a:pt x="81003" y="37403"/>
                </a:moveTo>
                <a:cubicBezTo>
                  <a:pt x="56079" y="37403"/>
                  <a:pt x="36140" y="57351"/>
                  <a:pt x="36140" y="81039"/>
                </a:cubicBezTo>
                <a:lnTo>
                  <a:pt x="36140" y="852778"/>
                </a:lnTo>
                <a:cubicBezTo>
                  <a:pt x="36140" y="876467"/>
                  <a:pt x="56079" y="896415"/>
                  <a:pt x="81003" y="896415"/>
                </a:cubicBezTo>
                <a:lnTo>
                  <a:pt x="1318476" y="896415"/>
                </a:lnTo>
                <a:cubicBezTo>
                  <a:pt x="1343400" y="896415"/>
                  <a:pt x="1362093" y="876467"/>
                  <a:pt x="1362093" y="852778"/>
                </a:cubicBezTo>
                <a:lnTo>
                  <a:pt x="1362093" y="81039"/>
                </a:lnTo>
                <a:cubicBezTo>
                  <a:pt x="1362093" y="57351"/>
                  <a:pt x="1343400" y="37403"/>
                  <a:pt x="1318476" y="37403"/>
                </a:cubicBezTo>
                <a:close/>
                <a:moveTo>
                  <a:pt x="81003" y="0"/>
                </a:moveTo>
                <a:lnTo>
                  <a:pt x="1318476" y="0"/>
                </a:lnTo>
                <a:cubicBezTo>
                  <a:pt x="1362093" y="0"/>
                  <a:pt x="1399479" y="37403"/>
                  <a:pt x="1399479" y="81039"/>
                </a:cubicBezTo>
                <a:lnTo>
                  <a:pt x="1399479" y="852778"/>
                </a:lnTo>
                <a:cubicBezTo>
                  <a:pt x="1399479" y="897661"/>
                  <a:pt x="1362093" y="932570"/>
                  <a:pt x="1318476" y="932570"/>
                </a:cubicBezTo>
                <a:lnTo>
                  <a:pt x="81003" y="932570"/>
                </a:lnTo>
                <a:cubicBezTo>
                  <a:pt x="36140" y="932570"/>
                  <a:pt x="0" y="897661"/>
                  <a:pt x="0" y="852778"/>
                </a:cubicBezTo>
                <a:lnTo>
                  <a:pt x="0" y="81039"/>
                </a:lnTo>
                <a:cubicBezTo>
                  <a:pt x="0" y="37403"/>
                  <a:pt x="36140" y="0"/>
                  <a:pt x="81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479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25"/>
          <p:cNvSpPr txBox="1"/>
          <p:nvPr/>
        </p:nvSpPr>
        <p:spPr>
          <a:xfrm flipH="1">
            <a:off x="792118" y="3524642"/>
            <a:ext cx="224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4A02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/>
          </a:p>
        </p:txBody>
      </p:sp>
      <p:sp>
        <p:nvSpPr>
          <p:cNvPr id="414" name="Google Shape;414;p25"/>
          <p:cNvSpPr txBox="1"/>
          <p:nvPr/>
        </p:nvSpPr>
        <p:spPr>
          <a:xfrm>
            <a:off x="792153" y="4321664"/>
            <a:ext cx="3132351" cy="335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www.OFHA.org</a:t>
            </a:r>
            <a:r>
              <a:rPr b="1" lang="en-US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15" name="Google Shape;415;p25"/>
          <p:cNvSpPr txBox="1"/>
          <p:nvPr/>
        </p:nvSpPr>
        <p:spPr>
          <a:xfrm>
            <a:off x="840656" y="5275237"/>
            <a:ext cx="189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4A021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3600"/>
          </a:p>
        </p:txBody>
      </p:sp>
      <p:sp>
        <p:nvSpPr>
          <p:cNvPr id="416" name="Google Shape;416;p25"/>
          <p:cNvSpPr txBox="1"/>
          <p:nvPr/>
        </p:nvSpPr>
        <p:spPr>
          <a:xfrm>
            <a:off x="920282" y="5873481"/>
            <a:ext cx="266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info@OFHA.org</a:t>
            </a:r>
            <a:endParaRPr/>
          </a:p>
        </p:txBody>
      </p:sp>
      <p:sp>
        <p:nvSpPr>
          <p:cNvPr id="417" name="Google Shape;417;p25"/>
          <p:cNvSpPr txBox="1"/>
          <p:nvPr/>
        </p:nvSpPr>
        <p:spPr>
          <a:xfrm>
            <a:off x="4340761" y="3519537"/>
            <a:ext cx="370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4A021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/>
          </a:p>
        </p:txBody>
      </p:sp>
      <p:sp>
        <p:nvSpPr>
          <p:cNvPr id="418" name="Google Shape;418;p25"/>
          <p:cNvSpPr txBox="1"/>
          <p:nvPr/>
        </p:nvSpPr>
        <p:spPr>
          <a:xfrm>
            <a:off x="4235355" y="4355276"/>
            <a:ext cx="50385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www.Facebook.com/OFHAboard</a:t>
            </a:r>
            <a:endParaRPr/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@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OakForestHOAHoustonTX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5"/>
          <p:cNvSpPr/>
          <p:nvPr/>
        </p:nvSpPr>
        <p:spPr>
          <a:xfrm>
            <a:off x="2638803" y="1240526"/>
            <a:ext cx="1000631" cy="660162"/>
          </a:xfrm>
          <a:custGeom>
            <a:rect b="b" l="l" r="r" t="t"/>
            <a:pathLst>
              <a:path extrusionOk="0" h="1163281" w="1399484">
                <a:moveTo>
                  <a:pt x="1187574" y="703112"/>
                </a:moveTo>
                <a:lnTo>
                  <a:pt x="1266564" y="703112"/>
                </a:lnTo>
                <a:cubicBezTo>
                  <a:pt x="1276596" y="703112"/>
                  <a:pt x="1284118" y="710803"/>
                  <a:pt x="1284118" y="721057"/>
                </a:cubicBezTo>
                <a:cubicBezTo>
                  <a:pt x="1284118" y="732593"/>
                  <a:pt x="1276596" y="740283"/>
                  <a:pt x="1266564" y="740283"/>
                </a:cubicBezTo>
                <a:lnTo>
                  <a:pt x="1187574" y="740283"/>
                </a:lnTo>
                <a:cubicBezTo>
                  <a:pt x="1177544" y="740283"/>
                  <a:pt x="1170020" y="732593"/>
                  <a:pt x="1170020" y="721057"/>
                </a:cubicBezTo>
                <a:cubicBezTo>
                  <a:pt x="1170020" y="710803"/>
                  <a:pt x="1177544" y="703112"/>
                  <a:pt x="1187574" y="703112"/>
                </a:cubicBezTo>
                <a:close/>
                <a:moveTo>
                  <a:pt x="196740" y="115359"/>
                </a:moveTo>
                <a:lnTo>
                  <a:pt x="1209480" y="115359"/>
                </a:lnTo>
                <a:cubicBezTo>
                  <a:pt x="1250536" y="115359"/>
                  <a:pt x="1284128" y="150188"/>
                  <a:pt x="1284128" y="191237"/>
                </a:cubicBezTo>
                <a:lnTo>
                  <a:pt x="1284128" y="566899"/>
                </a:lnTo>
                <a:cubicBezTo>
                  <a:pt x="1284128" y="576850"/>
                  <a:pt x="1276664" y="585557"/>
                  <a:pt x="1266710" y="585557"/>
                </a:cubicBezTo>
                <a:cubicBezTo>
                  <a:pt x="1256758" y="585557"/>
                  <a:pt x="1248048" y="576850"/>
                  <a:pt x="1248048" y="566899"/>
                </a:cubicBezTo>
                <a:lnTo>
                  <a:pt x="1248048" y="191237"/>
                </a:lnTo>
                <a:cubicBezTo>
                  <a:pt x="1248048" y="170091"/>
                  <a:pt x="1230630" y="151432"/>
                  <a:pt x="1209480" y="151432"/>
                </a:cubicBezTo>
                <a:lnTo>
                  <a:pt x="196740" y="151432"/>
                </a:lnTo>
                <a:cubicBezTo>
                  <a:pt x="174346" y="151432"/>
                  <a:pt x="158172" y="170091"/>
                  <a:pt x="158172" y="191237"/>
                </a:cubicBezTo>
                <a:lnTo>
                  <a:pt x="158172" y="658948"/>
                </a:lnTo>
                <a:cubicBezTo>
                  <a:pt x="158172" y="680095"/>
                  <a:pt x="174346" y="698753"/>
                  <a:pt x="196740" y="698753"/>
                </a:cubicBezTo>
                <a:lnTo>
                  <a:pt x="1032810" y="698753"/>
                </a:lnTo>
                <a:cubicBezTo>
                  <a:pt x="1042764" y="698753"/>
                  <a:pt x="1051472" y="706217"/>
                  <a:pt x="1051472" y="716169"/>
                </a:cubicBezTo>
                <a:cubicBezTo>
                  <a:pt x="1051472" y="726120"/>
                  <a:pt x="1042764" y="734827"/>
                  <a:pt x="1032810" y="734827"/>
                </a:cubicBezTo>
                <a:lnTo>
                  <a:pt x="196740" y="734827"/>
                </a:lnTo>
                <a:cubicBezTo>
                  <a:pt x="154440" y="734827"/>
                  <a:pt x="120848" y="701241"/>
                  <a:pt x="120848" y="658948"/>
                </a:cubicBezTo>
                <a:lnTo>
                  <a:pt x="120848" y="191237"/>
                </a:lnTo>
                <a:cubicBezTo>
                  <a:pt x="120848" y="150188"/>
                  <a:pt x="154440" y="115359"/>
                  <a:pt x="196740" y="115359"/>
                </a:cubicBezTo>
                <a:close/>
                <a:moveTo>
                  <a:pt x="93466" y="36119"/>
                </a:moveTo>
                <a:cubicBezTo>
                  <a:pt x="62312" y="36119"/>
                  <a:pt x="36140" y="61028"/>
                  <a:pt x="36140" y="92165"/>
                </a:cubicBezTo>
                <a:lnTo>
                  <a:pt x="36140" y="759744"/>
                </a:lnTo>
                <a:cubicBezTo>
                  <a:pt x="36140" y="792127"/>
                  <a:pt x="62312" y="817037"/>
                  <a:pt x="93466" y="817037"/>
                </a:cubicBezTo>
                <a:lnTo>
                  <a:pt x="1307264" y="817037"/>
                </a:lnTo>
                <a:cubicBezTo>
                  <a:pt x="1337174" y="817037"/>
                  <a:pt x="1362098" y="792127"/>
                  <a:pt x="1362098" y="759744"/>
                </a:cubicBezTo>
                <a:lnTo>
                  <a:pt x="1362098" y="92165"/>
                </a:lnTo>
                <a:cubicBezTo>
                  <a:pt x="1362098" y="61028"/>
                  <a:pt x="1337174" y="36119"/>
                  <a:pt x="1307264" y="36119"/>
                </a:cubicBezTo>
                <a:close/>
                <a:moveTo>
                  <a:pt x="93466" y="0"/>
                </a:moveTo>
                <a:lnTo>
                  <a:pt x="1307264" y="0"/>
                </a:lnTo>
                <a:cubicBezTo>
                  <a:pt x="1358360" y="0"/>
                  <a:pt x="1399484" y="41101"/>
                  <a:pt x="1399484" y="92165"/>
                </a:cubicBezTo>
                <a:lnTo>
                  <a:pt x="1399484" y="759744"/>
                </a:lnTo>
                <a:cubicBezTo>
                  <a:pt x="1399484" y="810809"/>
                  <a:pt x="1358360" y="851910"/>
                  <a:pt x="1307264" y="851910"/>
                </a:cubicBezTo>
                <a:lnTo>
                  <a:pt x="717812" y="851910"/>
                </a:lnTo>
                <a:lnTo>
                  <a:pt x="717812" y="1125916"/>
                </a:lnTo>
                <a:lnTo>
                  <a:pt x="874834" y="1125916"/>
                </a:lnTo>
                <a:cubicBezTo>
                  <a:pt x="884804" y="1125916"/>
                  <a:pt x="893526" y="1134635"/>
                  <a:pt x="893526" y="1144598"/>
                </a:cubicBezTo>
                <a:cubicBezTo>
                  <a:pt x="893526" y="1154562"/>
                  <a:pt x="884804" y="1163281"/>
                  <a:pt x="874834" y="1163281"/>
                </a:cubicBezTo>
                <a:lnTo>
                  <a:pt x="524652" y="1163281"/>
                </a:lnTo>
                <a:cubicBezTo>
                  <a:pt x="514682" y="1163281"/>
                  <a:pt x="505958" y="1154562"/>
                  <a:pt x="505958" y="1144598"/>
                </a:cubicBezTo>
                <a:cubicBezTo>
                  <a:pt x="505958" y="1134635"/>
                  <a:pt x="514682" y="1125916"/>
                  <a:pt x="524652" y="1125916"/>
                </a:cubicBezTo>
                <a:lnTo>
                  <a:pt x="681672" y="1125916"/>
                </a:lnTo>
                <a:lnTo>
                  <a:pt x="681672" y="851910"/>
                </a:lnTo>
                <a:lnTo>
                  <a:pt x="93466" y="851910"/>
                </a:lnTo>
                <a:cubicBezTo>
                  <a:pt x="42372" y="851910"/>
                  <a:pt x="0" y="810809"/>
                  <a:pt x="0" y="759744"/>
                </a:cubicBezTo>
                <a:lnTo>
                  <a:pt x="0" y="92165"/>
                </a:lnTo>
                <a:cubicBezTo>
                  <a:pt x="0" y="41101"/>
                  <a:pt x="42372" y="0"/>
                  <a:pt x="934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4799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20" name="Google Shape;42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3850" y="1028512"/>
            <a:ext cx="2668499" cy="268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8704" y="458271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3"/>
          <p:cNvSpPr txBox="1"/>
          <p:nvPr>
            <p:ph type="title"/>
          </p:nvPr>
        </p:nvSpPr>
        <p:spPr>
          <a:xfrm>
            <a:off x="677333" y="315686"/>
            <a:ext cx="11264296" cy="1614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b="1" lang="en-US" u="sng">
                <a:solidFill>
                  <a:schemeClr val="dk1"/>
                </a:solidFill>
              </a:rPr>
              <a:t>About Oak Forest Homeowners Association (“OFHA”)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92" name="Google Shape;192;p3"/>
          <p:cNvSpPr txBox="1"/>
          <p:nvPr>
            <p:ph idx="1" type="body"/>
          </p:nvPr>
        </p:nvSpPr>
        <p:spPr>
          <a:xfrm>
            <a:off x="677326" y="1328050"/>
            <a:ext cx="10564200" cy="4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3060" lvl="0" marL="3429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►"/>
            </a:pPr>
            <a:r>
              <a:rPr b="1" lang="en-US" sz="2400">
                <a:solidFill>
                  <a:srgbClr val="3F3F3F"/>
                </a:solidFill>
              </a:rPr>
              <a:t>Established in 1947, Oak Forest contains approximately </a:t>
            </a:r>
            <a:endParaRPr b="1" sz="2400">
              <a:solidFill>
                <a:srgbClr val="3F3F3F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</a:rPr>
              <a:t>5,526 homes in 18 sections</a:t>
            </a:r>
            <a:endParaRPr sz="2400">
              <a:solidFill>
                <a:srgbClr val="3F3F3F"/>
              </a:solidFill>
            </a:endParaRPr>
          </a:p>
          <a:p>
            <a:pPr indent="-302260" lvl="0" marL="342900" rtl="0" algn="l">
              <a:spcBef>
                <a:spcPts val="1600"/>
              </a:spcBef>
              <a:spcAft>
                <a:spcPts val="0"/>
              </a:spcAft>
              <a:buSzPts val="640"/>
              <a:buNone/>
            </a:pPr>
            <a:r>
              <a:t/>
            </a:r>
            <a:endParaRPr b="1" sz="2400">
              <a:solidFill>
                <a:srgbClr val="3F3F3F"/>
              </a:solidFill>
            </a:endParaRPr>
          </a:p>
          <a:p>
            <a:pPr indent="-353060" lvl="0" marL="342900" rtl="0" algn="l"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400"/>
              <a:buChar char="►"/>
            </a:pPr>
            <a:r>
              <a:rPr b="1" lang="en-US" sz="2400">
                <a:solidFill>
                  <a:srgbClr val="3F3F3F"/>
                </a:solidFill>
              </a:rPr>
              <a:t>OFHA is a </a:t>
            </a:r>
            <a:r>
              <a:rPr b="1" i="1" lang="en-US" sz="2400" u="sng">
                <a:solidFill>
                  <a:srgbClr val="3F3F3F"/>
                </a:solidFill>
              </a:rPr>
              <a:t>voluntary</a:t>
            </a:r>
            <a:r>
              <a:rPr b="1" i="1" lang="en-US" sz="2400">
                <a:solidFill>
                  <a:srgbClr val="3F3F3F"/>
                </a:solidFill>
              </a:rPr>
              <a:t> </a:t>
            </a:r>
            <a:r>
              <a:rPr b="1" lang="en-US" sz="2400">
                <a:solidFill>
                  <a:srgbClr val="3F3F3F"/>
                </a:solidFill>
              </a:rPr>
              <a:t>HOA, led by a group of dedicated volunteers</a:t>
            </a:r>
            <a:endParaRPr sz="2400">
              <a:solidFill>
                <a:srgbClr val="3F3F3F"/>
              </a:solidFill>
            </a:endParaRPr>
          </a:p>
          <a:p>
            <a:pPr indent="-302260" lvl="0" marL="342900" rtl="0" algn="l">
              <a:spcBef>
                <a:spcPts val="1600"/>
              </a:spcBef>
              <a:spcAft>
                <a:spcPts val="0"/>
              </a:spcAft>
              <a:buSzPts val="640"/>
              <a:buNone/>
            </a:pPr>
            <a:r>
              <a:t/>
            </a:r>
            <a:endParaRPr b="1" sz="2400">
              <a:solidFill>
                <a:srgbClr val="3F3F3F"/>
              </a:solidFill>
            </a:endParaRPr>
          </a:p>
          <a:p>
            <a:pPr indent="-353060" lvl="0" marL="342900" rtl="0" algn="l"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400"/>
              <a:buChar char="►"/>
            </a:pPr>
            <a:r>
              <a:rPr b="1" lang="en-US" sz="2400">
                <a:solidFill>
                  <a:srgbClr val="3F3F3F"/>
                </a:solidFill>
              </a:rPr>
              <a:t>HOA focus areas include community participation, beautification, security, and ongoing deed restriction enforcement </a:t>
            </a:r>
            <a:endParaRPr sz="2400">
              <a:solidFill>
                <a:srgbClr val="3F3F3F"/>
              </a:solidFill>
            </a:endParaRPr>
          </a:p>
          <a:p>
            <a:pPr indent="-302260" lvl="0" marL="342900" rtl="0" algn="l">
              <a:spcBef>
                <a:spcPts val="1600"/>
              </a:spcBef>
              <a:spcAft>
                <a:spcPts val="0"/>
              </a:spcAft>
              <a:buSzPts val="640"/>
              <a:buNone/>
            </a:pPr>
            <a:r>
              <a:t/>
            </a:r>
            <a:endParaRPr b="1" sz="2400">
              <a:solidFill>
                <a:srgbClr val="3F3F3F"/>
              </a:solidFill>
            </a:endParaRPr>
          </a:p>
          <a:p>
            <a:pPr indent="-353060" lvl="0" marL="342900" rtl="0" algn="l"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400"/>
              <a:buChar char="►"/>
            </a:pPr>
            <a:r>
              <a:rPr b="1" lang="en-US" sz="2400">
                <a:solidFill>
                  <a:srgbClr val="3F3F3F"/>
                </a:solidFill>
              </a:rPr>
              <a:t>Currently only 13% of households in Oak Forest </a:t>
            </a:r>
            <a:endParaRPr b="1" sz="2400">
              <a:solidFill>
                <a:srgbClr val="3F3F3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</a:rPr>
              <a:t>participate in some capacity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id="193" name="Google Shape;19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7354" y="459366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/>
          <p:nvPr/>
        </p:nvSpPr>
        <p:spPr>
          <a:xfrm flipH="1" rot="10800000">
            <a:off x="964726" y="2908170"/>
            <a:ext cx="8315379" cy="3492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poster for a housing association&#10;&#10;Description automatically generated" id="199" name="Google Shape;1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114" y="15175"/>
            <a:ext cx="9659771" cy="685799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75dd1dab5_0_17"/>
          <p:cNvSpPr txBox="1"/>
          <p:nvPr>
            <p:ph type="title"/>
          </p:nvPr>
        </p:nvSpPr>
        <p:spPr>
          <a:xfrm>
            <a:off x="386474" y="227625"/>
            <a:ext cx="99006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THANK YOU, OFHA BUSINESS MEMBERS!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06" name="Google Shape;206;g2b75dd1dab5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75" y="1200950"/>
            <a:ext cx="2710450" cy="185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b75dd1dab5_0_17"/>
          <p:cNvPicPr preferRelativeResize="0"/>
          <p:nvPr/>
        </p:nvPicPr>
        <p:blipFill rotWithShape="1">
          <a:blip r:embed="rId4">
            <a:alphaModFix/>
          </a:blip>
          <a:srcRect b="21891" l="0" r="0" t="21761"/>
          <a:stretch/>
        </p:blipFill>
        <p:spPr>
          <a:xfrm>
            <a:off x="6901328" y="1282188"/>
            <a:ext cx="2710450" cy="1527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b75dd1dab5_0_17"/>
          <p:cNvPicPr preferRelativeResize="0"/>
          <p:nvPr/>
        </p:nvPicPr>
        <p:blipFill rotWithShape="1">
          <a:blip r:embed="rId5">
            <a:alphaModFix/>
          </a:blip>
          <a:srcRect b="19120" l="0" r="0" t="0"/>
          <a:stretch/>
        </p:blipFill>
        <p:spPr>
          <a:xfrm>
            <a:off x="209473" y="4887850"/>
            <a:ext cx="2295652" cy="18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b75dd1dab5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5675" y="1548525"/>
            <a:ext cx="3269899" cy="99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b75dd1dab5_0_17"/>
          <p:cNvPicPr preferRelativeResize="0"/>
          <p:nvPr/>
        </p:nvPicPr>
        <p:blipFill rotWithShape="1">
          <a:blip r:embed="rId7">
            <a:alphaModFix/>
          </a:blip>
          <a:srcRect b="24630" l="8130" r="12003" t="25998"/>
          <a:stretch/>
        </p:blipFill>
        <p:spPr>
          <a:xfrm>
            <a:off x="2926775" y="3280514"/>
            <a:ext cx="2710450" cy="167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b75dd1dab5_0_17"/>
          <p:cNvPicPr preferRelativeResize="0"/>
          <p:nvPr/>
        </p:nvPicPr>
        <p:blipFill rotWithShape="1">
          <a:blip r:embed="rId8">
            <a:alphaModFix/>
          </a:blip>
          <a:srcRect b="7140" l="-3990" r="3989" t="-7140"/>
          <a:stretch/>
        </p:blipFill>
        <p:spPr>
          <a:xfrm>
            <a:off x="8161500" y="3280525"/>
            <a:ext cx="3549919" cy="13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b75dd1dab5_0_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74800" y="5290750"/>
            <a:ext cx="4102712" cy="8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b75dd1dab5_0_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13851" y="5198739"/>
            <a:ext cx="3269898" cy="103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b75dd1dab5_0_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74800" y="3212350"/>
            <a:ext cx="1675500" cy="16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b75dd1dab5_0_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5799" y="2545000"/>
            <a:ext cx="2175928" cy="167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b75dd1dab5_0_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6475" y="3942000"/>
            <a:ext cx="1983400" cy="111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b75dd1dab5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362" y="0"/>
            <a:ext cx="6818626" cy="681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"/>
          <p:cNvSpPr/>
          <p:nvPr/>
        </p:nvSpPr>
        <p:spPr>
          <a:xfrm>
            <a:off x="3735590" y="894176"/>
            <a:ext cx="2764971" cy="3842657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5"/>
          <p:cNvSpPr txBox="1"/>
          <p:nvPr>
            <p:ph type="title"/>
          </p:nvPr>
        </p:nvSpPr>
        <p:spPr>
          <a:xfrm>
            <a:off x="533400" y="0"/>
            <a:ext cx="8740602" cy="1059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Guest Speaker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2362200" y="4880826"/>
            <a:ext cx="5279571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Penny Morales Shaw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Texas State Representative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District 148</a:t>
            </a:r>
            <a:endParaRPr/>
          </a:p>
        </p:txBody>
      </p:sp>
      <p:pic>
        <p:nvPicPr>
          <p:cNvPr descr="Member Photo" id="230" name="Google Shape;2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5535" y="1059941"/>
            <a:ext cx="2445079" cy="342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8704" y="458271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 txBox="1"/>
          <p:nvPr>
            <p:ph type="title"/>
          </p:nvPr>
        </p:nvSpPr>
        <p:spPr>
          <a:xfrm>
            <a:off x="677334" y="0"/>
            <a:ext cx="8596668" cy="1023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Guest Speaker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3526970" y="1023257"/>
            <a:ext cx="3331029" cy="3777343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2084351" y="4984695"/>
            <a:ext cx="597625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Abbie Kamin</a:t>
            </a:r>
            <a:endParaRPr b="1"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Houston City Council District C</a:t>
            </a:r>
            <a:endParaRPr/>
          </a:p>
        </p:txBody>
      </p:sp>
      <p:pic>
        <p:nvPicPr>
          <p:cNvPr descr="Passover Greetings from Abbie Kamin" id="239" name="Google Shape;2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245" y="1166316"/>
            <a:ext cx="2681984" cy="340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8704" y="458271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 txBox="1"/>
          <p:nvPr>
            <p:ph type="title"/>
          </p:nvPr>
        </p:nvSpPr>
        <p:spPr>
          <a:xfrm>
            <a:off x="677334" y="0"/>
            <a:ext cx="8596668" cy="957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chemeClr val="dk1"/>
                </a:solidFill>
              </a:rPr>
              <a:t>Houston Police Department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Know Your Community!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543" y="1036983"/>
            <a:ext cx="2068286" cy="197836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 txBox="1"/>
          <p:nvPr>
            <p:ph idx="1" type="body"/>
          </p:nvPr>
        </p:nvSpPr>
        <p:spPr>
          <a:xfrm>
            <a:off x="1110344" y="3178629"/>
            <a:ext cx="8240485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en-US" sz="3200">
                <a:solidFill>
                  <a:schemeClr val="dk1"/>
                </a:solidFill>
              </a:rPr>
              <a:t>Speaker:   Officer Christopher Cabrera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Houston Police Department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 sz="2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1" lang="en-US" sz="3200">
                <a:solidFill>
                  <a:schemeClr val="accent2"/>
                </a:solidFill>
              </a:rPr>
              <a:t>HPD Non-Emergency Line:  713-844-3131</a:t>
            </a:r>
            <a:endParaRPr sz="26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640"/>
              <a:buNone/>
            </a:pPr>
            <a:r>
              <a:t/>
            </a:r>
            <a:endParaRPr b="1" sz="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dk1"/>
                </a:solidFill>
              </a:rPr>
              <a:t>HPD North Command Station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dk1"/>
                </a:solidFill>
              </a:rPr>
              <a:t>9455 W. Montgomery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000">
                <a:solidFill>
                  <a:schemeClr val="dk1"/>
                </a:solidFill>
              </a:rPr>
              <a:t>832-394-3800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48" name="Google Shape;24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8704" y="4582711"/>
            <a:ext cx="2031536" cy="20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2024-01-26T22:18:44Z</dcterms:created>
  <dc:creator>Fuhr, Frances E. (AGDC)</dc:creator>
</cp:coreProperties>
</file>