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8" r:id="rId2"/>
    <p:sldId id="274" r:id="rId3"/>
    <p:sldId id="273" r:id="rId4"/>
    <p:sldId id="272" r:id="rId5"/>
    <p:sldId id="271" r:id="rId6"/>
    <p:sldId id="275" r:id="rId7"/>
    <p:sldId id="270" r:id="rId8"/>
    <p:sldId id="269" r:id="rId9"/>
    <p:sldId id="259" r:id="rId10"/>
    <p:sldId id="260" r:id="rId11"/>
    <p:sldId id="261" r:id="rId12"/>
    <p:sldId id="262" r:id="rId13"/>
    <p:sldId id="263" r:id="rId14"/>
    <p:sldId id="264" r:id="rId15"/>
    <p:sldId id="265" r:id="rId16"/>
    <p:sldId id="266" r:id="rId17"/>
    <p:sldId id="267" r:id="rId18"/>
    <p:sldId id="268" r:id="rId19"/>
    <p:sldId id="276" r:id="rId20"/>
    <p:sldId id="277" r:id="rId21"/>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5" d="100"/>
          <a:sy n="25" d="100"/>
        </p:scale>
        <p:origin x="53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40162-2BAA-4E02-BF7F-A6B28C835E23}" type="datetimeFigureOut">
              <a:rPr lang="en-US" smtClean="0"/>
              <a:t>5/25/2022</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0EFDA-D199-4072-A6B1-30752FB05BD5}" type="slidenum">
              <a:rPr lang="en-US" smtClean="0"/>
              <a:t>‹#›</a:t>
            </a:fld>
            <a:endParaRPr lang="en-US"/>
          </a:p>
        </p:txBody>
      </p:sp>
    </p:spTree>
    <p:extLst>
      <p:ext uri="{BB962C8B-B14F-4D97-AF65-F5344CB8AC3E}">
        <p14:creationId xmlns:p14="http://schemas.microsoft.com/office/powerpoint/2010/main" val="3702843110"/>
      </p:ext>
    </p:extLst>
  </p:cSld>
  <p:clrMap bg1="lt1" tx1="dk1" bg2="lt2" tx2="dk2" accent1="accent1" accent2="accent2" accent3="accent3" accent4="accent4" accent5="accent5" accent6="accent6" hlink="hlink" folHlink="folHlink"/>
  <p:notesStyle>
    <a:lvl1pPr marL="0" algn="l" defTabSz="2633306" rtl="0" eaLnBrk="1" latinLnBrk="0" hangingPunct="1">
      <a:defRPr sz="3456" kern="1200">
        <a:solidFill>
          <a:schemeClr val="tx1"/>
        </a:solidFill>
        <a:latin typeface="+mn-lt"/>
        <a:ea typeface="+mn-ea"/>
        <a:cs typeface="+mn-cs"/>
      </a:defRPr>
    </a:lvl1pPr>
    <a:lvl2pPr marL="1316653" algn="l" defTabSz="2633306" rtl="0" eaLnBrk="1" latinLnBrk="0" hangingPunct="1">
      <a:defRPr sz="3456" kern="1200">
        <a:solidFill>
          <a:schemeClr val="tx1"/>
        </a:solidFill>
        <a:latin typeface="+mn-lt"/>
        <a:ea typeface="+mn-ea"/>
        <a:cs typeface="+mn-cs"/>
      </a:defRPr>
    </a:lvl2pPr>
    <a:lvl3pPr marL="2633306" algn="l" defTabSz="2633306" rtl="0" eaLnBrk="1" latinLnBrk="0" hangingPunct="1">
      <a:defRPr sz="3456" kern="1200">
        <a:solidFill>
          <a:schemeClr val="tx1"/>
        </a:solidFill>
        <a:latin typeface="+mn-lt"/>
        <a:ea typeface="+mn-ea"/>
        <a:cs typeface="+mn-cs"/>
      </a:defRPr>
    </a:lvl3pPr>
    <a:lvl4pPr marL="3949961" algn="l" defTabSz="2633306" rtl="0" eaLnBrk="1" latinLnBrk="0" hangingPunct="1">
      <a:defRPr sz="3456" kern="1200">
        <a:solidFill>
          <a:schemeClr val="tx1"/>
        </a:solidFill>
        <a:latin typeface="+mn-lt"/>
        <a:ea typeface="+mn-ea"/>
        <a:cs typeface="+mn-cs"/>
      </a:defRPr>
    </a:lvl4pPr>
    <a:lvl5pPr marL="5266614" algn="l" defTabSz="2633306" rtl="0" eaLnBrk="1" latinLnBrk="0" hangingPunct="1">
      <a:defRPr sz="3456" kern="1200">
        <a:solidFill>
          <a:schemeClr val="tx1"/>
        </a:solidFill>
        <a:latin typeface="+mn-lt"/>
        <a:ea typeface="+mn-ea"/>
        <a:cs typeface="+mn-cs"/>
      </a:defRPr>
    </a:lvl5pPr>
    <a:lvl6pPr marL="6583269" algn="l" defTabSz="2633306" rtl="0" eaLnBrk="1" latinLnBrk="0" hangingPunct="1">
      <a:defRPr sz="3456" kern="1200">
        <a:solidFill>
          <a:schemeClr val="tx1"/>
        </a:solidFill>
        <a:latin typeface="+mn-lt"/>
        <a:ea typeface="+mn-ea"/>
        <a:cs typeface="+mn-cs"/>
      </a:defRPr>
    </a:lvl6pPr>
    <a:lvl7pPr marL="7899923" algn="l" defTabSz="2633306" rtl="0" eaLnBrk="1" latinLnBrk="0" hangingPunct="1">
      <a:defRPr sz="3456" kern="1200">
        <a:solidFill>
          <a:schemeClr val="tx1"/>
        </a:solidFill>
        <a:latin typeface="+mn-lt"/>
        <a:ea typeface="+mn-ea"/>
        <a:cs typeface="+mn-cs"/>
      </a:defRPr>
    </a:lvl7pPr>
    <a:lvl8pPr marL="9216576" algn="l" defTabSz="2633306" rtl="0" eaLnBrk="1" latinLnBrk="0" hangingPunct="1">
      <a:defRPr sz="3456" kern="1200">
        <a:solidFill>
          <a:schemeClr val="tx1"/>
        </a:solidFill>
        <a:latin typeface="+mn-lt"/>
        <a:ea typeface="+mn-ea"/>
        <a:cs typeface="+mn-cs"/>
      </a:defRPr>
    </a:lvl8pPr>
    <a:lvl9pPr marL="10533231" algn="l" defTabSz="2633306" rtl="0" eaLnBrk="1" latinLnBrk="0" hangingPunct="1">
      <a:defRPr sz="34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826FEA-8C64-4640-9DC6-300495D61E8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4237391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26FEA-8C64-4640-9DC6-300495D61E8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26981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26FEA-8C64-4640-9DC6-300495D61E8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139071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826FEA-8C64-4640-9DC6-300495D61E8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92268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826FEA-8C64-4640-9DC6-300495D61E89}"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262389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826FEA-8C64-4640-9DC6-300495D61E8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1213155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826FEA-8C64-4640-9DC6-300495D61E89}"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208758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826FEA-8C64-4640-9DC6-300495D61E89}"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177939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26FEA-8C64-4640-9DC6-300495D61E89}"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102164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DC826FEA-8C64-4640-9DC6-300495D61E8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3519985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DC826FEA-8C64-4640-9DC6-300495D61E89}"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11F93-A21C-4F23-9640-01D0B46413B4}" type="slidenum">
              <a:rPr lang="en-US" smtClean="0"/>
              <a:t>‹#›</a:t>
            </a:fld>
            <a:endParaRPr lang="en-US"/>
          </a:p>
        </p:txBody>
      </p:sp>
    </p:spTree>
    <p:extLst>
      <p:ext uri="{BB962C8B-B14F-4D97-AF65-F5344CB8AC3E}">
        <p14:creationId xmlns:p14="http://schemas.microsoft.com/office/powerpoint/2010/main" val="298119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C826FEA-8C64-4640-9DC6-300495D61E89}" type="datetimeFigureOut">
              <a:rPr lang="en-US" smtClean="0"/>
              <a:t>5/25/2022</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D211F93-A21C-4F23-9640-01D0B46413B4}" type="slidenum">
              <a:rPr lang="en-US" smtClean="0"/>
              <a:t>‹#›</a:t>
            </a:fld>
            <a:endParaRPr lang="en-US"/>
          </a:p>
        </p:txBody>
      </p:sp>
    </p:spTree>
    <p:extLst>
      <p:ext uri="{BB962C8B-B14F-4D97-AF65-F5344CB8AC3E}">
        <p14:creationId xmlns:p14="http://schemas.microsoft.com/office/powerpoint/2010/main" val="3285256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E8D5B90-4B41-1E26-FD91-F8D2AE7F0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3" y="1676400"/>
            <a:ext cx="12893037" cy="18634843"/>
          </a:xfrm>
          <a:prstGeom prst="rect">
            <a:avLst/>
          </a:prstGeom>
        </p:spPr>
      </p:pic>
      <p:pic>
        <p:nvPicPr>
          <p:cNvPr id="7" name="Picture 6" descr="Text&#10;&#10;Description automatically generated">
            <a:extLst>
              <a:ext uri="{FF2B5EF4-FFF2-40B4-BE49-F238E27FC236}">
                <a16:creationId xmlns:a16="http://schemas.microsoft.com/office/drawing/2014/main" id="{A904D3E8-216B-9D3E-0080-ACE0D22A7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040" y="1676400"/>
            <a:ext cx="13106401" cy="18634843"/>
          </a:xfrm>
          <a:prstGeom prst="rect">
            <a:avLst/>
          </a:prstGeom>
        </p:spPr>
      </p:pic>
    </p:spTree>
    <p:extLst>
      <p:ext uri="{BB962C8B-B14F-4D97-AF65-F5344CB8AC3E}">
        <p14:creationId xmlns:p14="http://schemas.microsoft.com/office/powerpoint/2010/main" val="161008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trees around it&#10;&#10;Description automatically generated with low confidence">
            <a:extLst>
              <a:ext uri="{FF2B5EF4-FFF2-40B4-BE49-F238E27FC236}">
                <a16:creationId xmlns:a16="http://schemas.microsoft.com/office/drawing/2014/main" id="{344BFA1B-658E-2C11-3F2D-E26E28B11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94" y="3867340"/>
            <a:ext cx="14826622" cy="9909126"/>
          </a:xfrm>
          <a:prstGeom prst="rect">
            <a:avLst/>
          </a:prstGeom>
        </p:spPr>
      </p:pic>
      <p:pic>
        <p:nvPicPr>
          <p:cNvPr id="5" name="Picture 4" descr="A picture containing tree, outdoor, ground, grass&#10;&#10;Description automatically generated">
            <a:extLst>
              <a:ext uri="{FF2B5EF4-FFF2-40B4-BE49-F238E27FC236}">
                <a16:creationId xmlns:a16="http://schemas.microsoft.com/office/drawing/2014/main" id="{AA2D14EC-F828-C542-9E95-A807D7255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1011" y="10820153"/>
            <a:ext cx="13511431" cy="9007621"/>
          </a:xfrm>
          <a:prstGeom prst="rect">
            <a:avLst/>
          </a:prstGeom>
        </p:spPr>
      </p:pic>
      <p:sp>
        <p:nvSpPr>
          <p:cNvPr id="9" name="TextBox 8">
            <a:extLst>
              <a:ext uri="{FF2B5EF4-FFF2-40B4-BE49-F238E27FC236}">
                <a16:creationId xmlns:a16="http://schemas.microsoft.com/office/drawing/2014/main" id="{9642C5CD-7F8C-4AA7-A9D2-33723816B844}"/>
              </a:ext>
            </a:extLst>
          </p:cNvPr>
          <p:cNvSpPr txBox="1"/>
          <p:nvPr/>
        </p:nvSpPr>
        <p:spPr>
          <a:xfrm>
            <a:off x="18438906" y="2762387"/>
            <a:ext cx="12703536" cy="5092420"/>
          </a:xfrm>
          <a:prstGeom prst="rect">
            <a:avLst/>
          </a:prstGeom>
          <a:noFill/>
        </p:spPr>
        <p:txBody>
          <a:bodyPr wrap="square" rtlCol="0">
            <a:spAutoFit/>
          </a:bodyPr>
          <a:lstStyle/>
          <a:p>
            <a:pPr algn="ctr"/>
            <a:r>
              <a:rPr lang="en-US" sz="8123" b="1" dirty="0">
                <a:solidFill>
                  <a:srgbClr val="00823B"/>
                </a:solidFill>
              </a:rPr>
              <a:t>Same Vantage point </a:t>
            </a:r>
          </a:p>
          <a:p>
            <a:pPr algn="ctr"/>
            <a:r>
              <a:rPr lang="en-US" sz="8123" b="1" dirty="0">
                <a:solidFill>
                  <a:srgbClr val="00823B"/>
                </a:solidFill>
              </a:rPr>
              <a:t>on East T.C. Jester, looking down Woodcrest, </a:t>
            </a:r>
          </a:p>
          <a:p>
            <a:pPr algn="ctr"/>
            <a:r>
              <a:rPr lang="en-US" sz="8123" b="1" dirty="0">
                <a:solidFill>
                  <a:srgbClr val="00823B"/>
                </a:solidFill>
              </a:rPr>
              <a:t>from 1957 and again in 2019</a:t>
            </a:r>
          </a:p>
        </p:txBody>
      </p:sp>
    </p:spTree>
    <p:extLst>
      <p:ext uri="{BB962C8B-B14F-4D97-AF65-F5344CB8AC3E}">
        <p14:creationId xmlns:p14="http://schemas.microsoft.com/office/powerpoint/2010/main" val="7570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newspaper, receipt&#10;&#10;Description automatically generated">
            <a:extLst>
              <a:ext uri="{FF2B5EF4-FFF2-40B4-BE49-F238E27FC236}">
                <a16:creationId xmlns:a16="http://schemas.microsoft.com/office/drawing/2014/main" id="{16999403-5BFE-13CB-1892-782BD609DDB2}"/>
              </a:ext>
            </a:extLst>
          </p:cNvPr>
          <p:cNvPicPr>
            <a:picLocks noChangeAspect="1"/>
          </p:cNvPicPr>
          <p:nvPr/>
        </p:nvPicPr>
        <p:blipFill rotWithShape="1">
          <a:blip r:embed="rId2">
            <a:extLst>
              <a:ext uri="{28A0092B-C50C-407E-A947-70E740481C1C}">
                <a14:useLocalDpi xmlns:a14="http://schemas.microsoft.com/office/drawing/2010/main" val="0"/>
              </a:ext>
            </a:extLst>
          </a:blip>
          <a:srcRect t="15124" b="622"/>
          <a:stretch/>
        </p:blipFill>
        <p:spPr>
          <a:xfrm>
            <a:off x="1301815" y="2809624"/>
            <a:ext cx="14546884" cy="8761697"/>
          </a:xfrm>
          <a:prstGeom prst="rect">
            <a:avLst/>
          </a:prstGeom>
        </p:spPr>
      </p:pic>
      <p:pic>
        <p:nvPicPr>
          <p:cNvPr id="5" name="Picture 4" descr="A newspaper with a picture of two people on it&#10;&#10;Description automatically generated with low confidence">
            <a:extLst>
              <a:ext uri="{FF2B5EF4-FFF2-40B4-BE49-F238E27FC236}">
                <a16:creationId xmlns:a16="http://schemas.microsoft.com/office/drawing/2014/main" id="{146E41B4-3FF2-0696-5B23-57BBAF1B5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3510" y="12853257"/>
            <a:ext cx="12717720" cy="8478480"/>
          </a:xfrm>
          <a:prstGeom prst="rect">
            <a:avLst/>
          </a:prstGeom>
        </p:spPr>
      </p:pic>
      <p:sp>
        <p:nvSpPr>
          <p:cNvPr id="6" name="TextBox 5">
            <a:extLst>
              <a:ext uri="{FF2B5EF4-FFF2-40B4-BE49-F238E27FC236}">
                <a16:creationId xmlns:a16="http://schemas.microsoft.com/office/drawing/2014/main" id="{DD740FA1-CA9A-871B-4AAC-0B64866C0129}"/>
              </a:ext>
            </a:extLst>
          </p:cNvPr>
          <p:cNvSpPr txBox="1"/>
          <p:nvPr/>
        </p:nvSpPr>
        <p:spPr>
          <a:xfrm>
            <a:off x="18723510" y="2693168"/>
            <a:ext cx="12305130" cy="8402300"/>
          </a:xfrm>
          <a:prstGeom prst="rect">
            <a:avLst/>
          </a:prstGeom>
          <a:noFill/>
        </p:spPr>
        <p:txBody>
          <a:bodyPr wrap="square" rtlCol="0">
            <a:spAutoFit/>
          </a:bodyPr>
          <a:lstStyle/>
          <a:p>
            <a:r>
              <a:rPr lang="en-US" sz="5400" b="1" dirty="0">
                <a:solidFill>
                  <a:srgbClr val="00823B"/>
                </a:solidFill>
              </a:rPr>
              <a:t>The neighborhood paper, THE LEADER, was started by Al Cherry and Jack Worden in 1954. They sold the company in 1957 to Lee Burge. In 1969 due to his death, his son, Terry Burge, became the new publisher until he sold it to its current owner, Jonathan </a:t>
            </a:r>
            <a:r>
              <a:rPr lang="en-US" sz="5400" b="1" dirty="0" err="1">
                <a:solidFill>
                  <a:srgbClr val="00823B"/>
                </a:solidFill>
              </a:rPr>
              <a:t>McElvy</a:t>
            </a:r>
            <a:r>
              <a:rPr lang="en-US" sz="5400" b="1" dirty="0">
                <a:solidFill>
                  <a:srgbClr val="00823B"/>
                </a:solidFill>
              </a:rPr>
              <a:t>! Wonderful to have a neighborhood newspaper that makes Oak Forest an enjoyable community!</a:t>
            </a:r>
          </a:p>
        </p:txBody>
      </p:sp>
    </p:spTree>
    <p:extLst>
      <p:ext uri="{BB962C8B-B14F-4D97-AF65-F5344CB8AC3E}">
        <p14:creationId xmlns:p14="http://schemas.microsoft.com/office/powerpoint/2010/main" val="2757562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C59BE1-953C-C84F-DF0B-0CC018818D32}"/>
              </a:ext>
            </a:extLst>
          </p:cNvPr>
          <p:cNvSpPr txBox="1"/>
          <p:nvPr/>
        </p:nvSpPr>
        <p:spPr>
          <a:xfrm>
            <a:off x="16835608" y="2025749"/>
            <a:ext cx="14210620" cy="10064294"/>
          </a:xfrm>
          <a:prstGeom prst="rect">
            <a:avLst/>
          </a:prstGeom>
          <a:noFill/>
        </p:spPr>
        <p:txBody>
          <a:bodyPr wrap="square" rtlCol="0">
            <a:spAutoFit/>
          </a:bodyPr>
          <a:lstStyle/>
          <a:p>
            <a:r>
              <a:rPr lang="en-US" sz="3600" b="1" dirty="0">
                <a:solidFill>
                  <a:srgbClr val="00823B"/>
                </a:solidFill>
              </a:rPr>
              <a:t>Well Known Neighbors:</a:t>
            </a:r>
          </a:p>
          <a:p>
            <a:endParaRPr lang="en-US" sz="3600" b="1" dirty="0">
              <a:solidFill>
                <a:srgbClr val="00823B"/>
              </a:solidFill>
            </a:endParaRPr>
          </a:p>
          <a:p>
            <a:r>
              <a:rPr lang="en-US" sz="3600" b="1" dirty="0">
                <a:solidFill>
                  <a:srgbClr val="00823B"/>
                </a:solidFill>
              </a:rPr>
              <a:t>Patrick Wayne Swayze </a:t>
            </a:r>
          </a:p>
          <a:p>
            <a:endParaRPr lang="en-US" sz="3600" b="1" dirty="0">
              <a:solidFill>
                <a:srgbClr val="00823B"/>
              </a:solidFill>
            </a:endParaRPr>
          </a:p>
          <a:p>
            <a:r>
              <a:rPr lang="en-US" sz="3600" b="1" dirty="0">
                <a:solidFill>
                  <a:srgbClr val="00823B"/>
                </a:solidFill>
              </a:rPr>
              <a:t>August 18, 1952 – September 14, 2009) was an actor, dancer, and singer-songwriter. He graduated from Waltrip High School, in Houston, TX, in 1971 (where his yearbook lists him as “Buddy Swayze”). While at Waltrip, he participated in football and drama. Also a classically-trained ballet dancer, Swayze started out his post-school career performing with Disney on Parade. His first major acting role was in the film The Outsiders, in 1983, and his big breakthrough came when he starred in Dirty Dancing in 1987. That film brought fame in more than one way; the soundtrack includes “She’s Like the Wind,” a power ballad sung by Swayze that became a top-10 hit. Lead roles in Road House and Ghost further cemented his popularity. In 1991, the same year that he co-starred in Point Break, Swayze was named People magazine’s “Sexiest Man Alive.” In 1997, he received a star on the Hollywood Walk of Fame. Swayze continued to act until his death from pancreatic cancer in 2009.</a:t>
            </a:r>
          </a:p>
        </p:txBody>
      </p:sp>
      <p:pic>
        <p:nvPicPr>
          <p:cNvPr id="6" name="Picture 5" descr="Two people&#10;&#10;Description automatically generated with low confidence">
            <a:extLst>
              <a:ext uri="{FF2B5EF4-FFF2-40B4-BE49-F238E27FC236}">
                <a16:creationId xmlns:a16="http://schemas.microsoft.com/office/drawing/2014/main" id="{DBC16D75-7BB4-BE47-995E-1942C7E5A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136" y="2499732"/>
            <a:ext cx="14770669" cy="8664940"/>
          </a:xfrm>
          <a:prstGeom prst="rect">
            <a:avLst/>
          </a:prstGeom>
        </p:spPr>
      </p:pic>
      <p:pic>
        <p:nvPicPr>
          <p:cNvPr id="8" name="Picture 7" descr="A picture containing text, person, indoor, posing&#10;&#10;Description automatically generated">
            <a:extLst>
              <a:ext uri="{FF2B5EF4-FFF2-40B4-BE49-F238E27FC236}">
                <a16:creationId xmlns:a16="http://schemas.microsoft.com/office/drawing/2014/main" id="{881B7461-7763-05D6-4C5D-717F5F94D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903" y="12518424"/>
            <a:ext cx="17634323" cy="7923212"/>
          </a:xfrm>
          <a:prstGeom prst="rect">
            <a:avLst/>
          </a:prstGeom>
        </p:spPr>
      </p:pic>
    </p:spTree>
    <p:extLst>
      <p:ext uri="{BB962C8B-B14F-4D97-AF65-F5344CB8AC3E}">
        <p14:creationId xmlns:p14="http://schemas.microsoft.com/office/powerpoint/2010/main" val="150352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30604C-2619-470A-4178-37DBA136A4C3}"/>
              </a:ext>
            </a:extLst>
          </p:cNvPr>
          <p:cNvSpPr txBox="1"/>
          <p:nvPr/>
        </p:nvSpPr>
        <p:spPr>
          <a:xfrm>
            <a:off x="15980304" y="1534658"/>
            <a:ext cx="15042794" cy="9666877"/>
          </a:xfrm>
          <a:prstGeom prst="rect">
            <a:avLst/>
          </a:prstGeom>
          <a:noFill/>
        </p:spPr>
        <p:txBody>
          <a:bodyPr wrap="square" rtlCol="0">
            <a:spAutoFit/>
          </a:bodyPr>
          <a:lstStyle/>
          <a:p>
            <a:r>
              <a:rPr lang="en-US" sz="5539" b="1" dirty="0">
                <a:solidFill>
                  <a:srgbClr val="00823B"/>
                </a:solidFill>
              </a:rPr>
              <a:t>Well Known Neighbors: Shelley Duvall </a:t>
            </a:r>
          </a:p>
          <a:p>
            <a:endParaRPr lang="en-US" sz="2954" b="1" dirty="0">
              <a:solidFill>
                <a:srgbClr val="00823B"/>
              </a:solidFill>
            </a:endParaRPr>
          </a:p>
          <a:p>
            <a:r>
              <a:rPr lang="en-US" sz="4431" b="1" dirty="0">
                <a:solidFill>
                  <a:srgbClr val="00823B"/>
                </a:solidFill>
              </a:rPr>
              <a:t>She is a 1967 Graduate of Waltrip High School.</a:t>
            </a:r>
          </a:p>
          <a:p>
            <a:r>
              <a:rPr lang="en-US" sz="4431" b="1" dirty="0">
                <a:solidFill>
                  <a:srgbClr val="00823B"/>
                </a:solidFill>
              </a:rPr>
              <a:t>Duvall's film career began when Robert Altman discovered her in Houston while filming Brewster McCloud in 1970. He gave her a small part in the film. Duvall was given larger roles in later Altman films including McCabe and Mrs. Miller, Thieves Like Us, Nashville, 3 Women, and Popeye.</a:t>
            </a:r>
          </a:p>
          <a:p>
            <a:endParaRPr lang="en-US" sz="4431" b="1" dirty="0">
              <a:solidFill>
                <a:srgbClr val="00823B"/>
              </a:solidFill>
            </a:endParaRPr>
          </a:p>
          <a:p>
            <a:r>
              <a:rPr lang="en-US" sz="4431" b="1" dirty="0">
                <a:solidFill>
                  <a:srgbClr val="00823B"/>
                </a:solidFill>
              </a:rPr>
              <a:t>Since Popeye, Duvall has only appeared in a few films. She has produced high-quality children's programming for cable TV and home video. She has won numerous awards as the producer of "Faerie Tale Theatre," "Shelley Duvall's Tall Tales," and "Shelley Duvall's Bedtime Stories."</a:t>
            </a:r>
          </a:p>
          <a:p>
            <a:endParaRPr lang="en-US" sz="554" b="1" dirty="0">
              <a:solidFill>
                <a:srgbClr val="00823B"/>
              </a:solidFill>
            </a:endParaRPr>
          </a:p>
        </p:txBody>
      </p:sp>
      <p:pic>
        <p:nvPicPr>
          <p:cNvPr id="4" name="Picture 3" descr="A close-up of two people&#10;&#10;Description automatically generated with low confidence">
            <a:extLst>
              <a:ext uri="{FF2B5EF4-FFF2-40B4-BE49-F238E27FC236}">
                <a16:creationId xmlns:a16="http://schemas.microsoft.com/office/drawing/2014/main" id="{CA4FB934-8302-6D8A-19FD-F237383AF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676" y="2548679"/>
            <a:ext cx="12398070" cy="9395921"/>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8B096695-6A52-6811-26D5-D3AB8A069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2670" y="12788918"/>
            <a:ext cx="12398070" cy="8018092"/>
          </a:xfrm>
          <a:prstGeom prst="rect">
            <a:avLst/>
          </a:prstGeom>
        </p:spPr>
      </p:pic>
    </p:spTree>
    <p:extLst>
      <p:ext uri="{BB962C8B-B14F-4D97-AF65-F5344CB8AC3E}">
        <p14:creationId xmlns:p14="http://schemas.microsoft.com/office/powerpoint/2010/main" val="133901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AE6DCEB1-5A4D-705C-09C0-2C752B48E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046" y="5187147"/>
            <a:ext cx="9570500" cy="7237073"/>
          </a:xfrm>
          <a:prstGeom prst="rect">
            <a:avLst/>
          </a:prstGeom>
        </p:spPr>
      </p:pic>
      <p:pic>
        <p:nvPicPr>
          <p:cNvPr id="6" name="Picture 5" descr="A group of baseball players posing for a photo&#10;&#10;Description automatically generated with medium confidence">
            <a:extLst>
              <a:ext uri="{FF2B5EF4-FFF2-40B4-BE49-F238E27FC236}">
                <a16:creationId xmlns:a16="http://schemas.microsoft.com/office/drawing/2014/main" id="{438D3DF5-B6B6-D27F-4990-CCEA163FF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3839" y="7109753"/>
            <a:ext cx="9196614" cy="7837809"/>
          </a:xfrm>
          <a:prstGeom prst="rect">
            <a:avLst/>
          </a:prstGeom>
        </p:spPr>
      </p:pic>
      <p:pic>
        <p:nvPicPr>
          <p:cNvPr id="8" name="Picture 7" descr="A sign on the side of a road&#10;&#10;Description automatically generated with low confidence">
            <a:extLst>
              <a:ext uri="{FF2B5EF4-FFF2-40B4-BE49-F238E27FC236}">
                <a16:creationId xmlns:a16="http://schemas.microsoft.com/office/drawing/2014/main" id="{7BC5D947-9D19-1809-4D96-205AC060E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5517" y="865890"/>
            <a:ext cx="9117456" cy="6838093"/>
          </a:xfrm>
          <a:prstGeom prst="rect">
            <a:avLst/>
          </a:prstGeom>
        </p:spPr>
      </p:pic>
      <p:pic>
        <p:nvPicPr>
          <p:cNvPr id="10" name="Picture 9" descr="A sign on a building&#10;&#10;Description automatically generated with low confidence">
            <a:extLst>
              <a:ext uri="{FF2B5EF4-FFF2-40B4-BE49-F238E27FC236}">
                <a16:creationId xmlns:a16="http://schemas.microsoft.com/office/drawing/2014/main" id="{47677415-5D46-649E-C921-9F078D7CB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0477" y="12123799"/>
            <a:ext cx="8517609" cy="8517609"/>
          </a:xfrm>
          <a:prstGeom prst="rect">
            <a:avLst/>
          </a:prstGeom>
        </p:spPr>
      </p:pic>
      <p:sp>
        <p:nvSpPr>
          <p:cNvPr id="2" name="TextBox 1">
            <a:extLst>
              <a:ext uri="{FF2B5EF4-FFF2-40B4-BE49-F238E27FC236}">
                <a16:creationId xmlns:a16="http://schemas.microsoft.com/office/drawing/2014/main" id="{C5FBB0BB-CA31-AA3E-27C9-C38D3F5D0B17}"/>
              </a:ext>
            </a:extLst>
          </p:cNvPr>
          <p:cNvSpPr txBox="1"/>
          <p:nvPr/>
        </p:nvSpPr>
        <p:spPr>
          <a:xfrm>
            <a:off x="12315367" y="9225193"/>
            <a:ext cx="8517609" cy="1228798"/>
          </a:xfrm>
          <a:prstGeom prst="rect">
            <a:avLst/>
          </a:prstGeom>
          <a:noFill/>
        </p:spPr>
        <p:txBody>
          <a:bodyPr wrap="square" rtlCol="0">
            <a:spAutoFit/>
          </a:bodyPr>
          <a:lstStyle/>
          <a:p>
            <a:pPr algn="ctr"/>
            <a:r>
              <a:rPr lang="en-US" sz="7385" b="1" dirty="0">
                <a:solidFill>
                  <a:srgbClr val="00823B"/>
                </a:solidFill>
              </a:rPr>
              <a:t>Photos to  Enjoy!</a:t>
            </a:r>
          </a:p>
        </p:txBody>
      </p:sp>
    </p:spTree>
    <p:extLst>
      <p:ext uri="{BB962C8B-B14F-4D97-AF65-F5344CB8AC3E}">
        <p14:creationId xmlns:p14="http://schemas.microsoft.com/office/powerpoint/2010/main" val="109090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road&#10;&#10;Description automatically generated">
            <a:extLst>
              <a:ext uri="{FF2B5EF4-FFF2-40B4-BE49-F238E27FC236}">
                <a16:creationId xmlns:a16="http://schemas.microsoft.com/office/drawing/2014/main" id="{EAB3F38D-0E70-9538-0AFF-33CF0D1B9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639" y="2722924"/>
            <a:ext cx="10556247" cy="7037498"/>
          </a:xfrm>
          <a:prstGeom prst="rect">
            <a:avLst/>
          </a:prstGeom>
        </p:spPr>
      </p:pic>
      <p:pic>
        <p:nvPicPr>
          <p:cNvPr id="5" name="Picture 4" descr="A picture containing text, sign, sky, outdoor&#10;&#10;Description automatically generated">
            <a:extLst>
              <a:ext uri="{FF2B5EF4-FFF2-40B4-BE49-F238E27FC236}">
                <a16:creationId xmlns:a16="http://schemas.microsoft.com/office/drawing/2014/main" id="{FAE73736-D44C-06E8-D6C5-5C92697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667" y="2722925"/>
            <a:ext cx="8710098" cy="8293529"/>
          </a:xfrm>
          <a:prstGeom prst="rect">
            <a:avLst/>
          </a:prstGeom>
        </p:spPr>
      </p:pic>
      <p:pic>
        <p:nvPicPr>
          <p:cNvPr id="7" name="Picture 6" descr="A group of people standing outside a house&#10;&#10;Description automatically generated with medium confidence">
            <a:extLst>
              <a:ext uri="{FF2B5EF4-FFF2-40B4-BE49-F238E27FC236}">
                <a16:creationId xmlns:a16="http://schemas.microsoft.com/office/drawing/2014/main" id="{1D339889-06D2-5FBB-2F38-64E6E14E8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6084" y="12432304"/>
            <a:ext cx="10528086" cy="8326754"/>
          </a:xfrm>
          <a:prstGeom prst="rect">
            <a:avLst/>
          </a:prstGeom>
        </p:spPr>
      </p:pic>
      <p:sp>
        <p:nvSpPr>
          <p:cNvPr id="2" name="TextBox 1">
            <a:extLst>
              <a:ext uri="{FF2B5EF4-FFF2-40B4-BE49-F238E27FC236}">
                <a16:creationId xmlns:a16="http://schemas.microsoft.com/office/drawing/2014/main" id="{DF3634D2-1381-8225-A6F7-C1264C568339}"/>
              </a:ext>
            </a:extLst>
          </p:cNvPr>
          <p:cNvSpPr txBox="1"/>
          <p:nvPr/>
        </p:nvSpPr>
        <p:spPr>
          <a:xfrm>
            <a:off x="3344637" y="12185181"/>
            <a:ext cx="7298214" cy="1228798"/>
          </a:xfrm>
          <a:prstGeom prst="rect">
            <a:avLst/>
          </a:prstGeom>
          <a:noFill/>
        </p:spPr>
        <p:txBody>
          <a:bodyPr wrap="square" rtlCol="0">
            <a:spAutoFit/>
          </a:bodyPr>
          <a:lstStyle/>
          <a:p>
            <a:pPr algn="ctr"/>
            <a:r>
              <a:rPr lang="en-US" sz="7385" b="1" dirty="0">
                <a:solidFill>
                  <a:srgbClr val="00823B"/>
                </a:solidFill>
              </a:rPr>
              <a:t>Photos to  Enjoy!</a:t>
            </a:r>
          </a:p>
        </p:txBody>
      </p:sp>
    </p:spTree>
    <p:extLst>
      <p:ext uri="{BB962C8B-B14F-4D97-AF65-F5344CB8AC3E}">
        <p14:creationId xmlns:p14="http://schemas.microsoft.com/office/powerpoint/2010/main" val="695263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grass, building&#10;&#10;Description automatically generated">
            <a:extLst>
              <a:ext uri="{FF2B5EF4-FFF2-40B4-BE49-F238E27FC236}">
                <a16:creationId xmlns:a16="http://schemas.microsoft.com/office/drawing/2014/main" id="{C6D869FE-4615-5C4D-A60D-CD940F510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284" y="1461438"/>
            <a:ext cx="11765276" cy="6261174"/>
          </a:xfrm>
          <a:prstGeom prst="rect">
            <a:avLst/>
          </a:prstGeom>
        </p:spPr>
      </p:pic>
      <p:pic>
        <p:nvPicPr>
          <p:cNvPr id="7" name="Picture 6" descr="A building with a blue fire hydrant in front of it&#10;&#10;Description automatically generated">
            <a:extLst>
              <a:ext uri="{FF2B5EF4-FFF2-40B4-BE49-F238E27FC236}">
                <a16:creationId xmlns:a16="http://schemas.microsoft.com/office/drawing/2014/main" id="{222477C7-E0F1-8218-F54F-8FBEE43E3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1560" y="8505482"/>
            <a:ext cx="8015893" cy="6011919"/>
          </a:xfrm>
          <a:prstGeom prst="rect">
            <a:avLst/>
          </a:prstGeom>
        </p:spPr>
      </p:pic>
      <p:pic>
        <p:nvPicPr>
          <p:cNvPr id="9" name="Picture 8" descr="A picture containing text, outdoor, road, sky&#10;&#10;Description automatically generated">
            <a:extLst>
              <a:ext uri="{FF2B5EF4-FFF2-40B4-BE49-F238E27FC236}">
                <a16:creationId xmlns:a16="http://schemas.microsoft.com/office/drawing/2014/main" id="{95CBE4FF-5CE2-80D8-CC92-DF3CD5E2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10" y="15300277"/>
            <a:ext cx="14446468" cy="4827061"/>
          </a:xfrm>
          <a:prstGeom prst="rect">
            <a:avLst/>
          </a:prstGeom>
        </p:spPr>
      </p:pic>
      <p:pic>
        <p:nvPicPr>
          <p:cNvPr id="11" name="Picture 10" descr="A picture containing text, outdoor, sky, grass&#10;&#10;Description automatically generated">
            <a:extLst>
              <a:ext uri="{FF2B5EF4-FFF2-40B4-BE49-F238E27FC236}">
                <a16:creationId xmlns:a16="http://schemas.microsoft.com/office/drawing/2014/main" id="{BCD9D30C-463B-E81A-0743-BDD0D00D9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4512" y="13458437"/>
            <a:ext cx="7417379" cy="7417379"/>
          </a:xfrm>
          <a:prstGeom prst="rect">
            <a:avLst/>
          </a:prstGeom>
        </p:spPr>
      </p:pic>
      <p:pic>
        <p:nvPicPr>
          <p:cNvPr id="13" name="Picture 12" descr="A sign on a building&#10;&#10;Description automatically generated with low confidence">
            <a:extLst>
              <a:ext uri="{FF2B5EF4-FFF2-40B4-BE49-F238E27FC236}">
                <a16:creationId xmlns:a16="http://schemas.microsoft.com/office/drawing/2014/main" id="{3579A452-E7F1-F419-6F50-6F7074F1E5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4393" y="1461438"/>
            <a:ext cx="11180668" cy="6261174"/>
          </a:xfrm>
          <a:prstGeom prst="rect">
            <a:avLst/>
          </a:prstGeom>
        </p:spPr>
      </p:pic>
      <p:sp>
        <p:nvSpPr>
          <p:cNvPr id="12" name="TextBox 11">
            <a:extLst>
              <a:ext uri="{FF2B5EF4-FFF2-40B4-BE49-F238E27FC236}">
                <a16:creationId xmlns:a16="http://schemas.microsoft.com/office/drawing/2014/main" id="{3B9B4925-1B64-FD46-D250-A9220CDDB071}"/>
              </a:ext>
            </a:extLst>
          </p:cNvPr>
          <p:cNvSpPr txBox="1"/>
          <p:nvPr/>
        </p:nvSpPr>
        <p:spPr>
          <a:xfrm>
            <a:off x="3000258" y="9861254"/>
            <a:ext cx="7611901" cy="1228798"/>
          </a:xfrm>
          <a:prstGeom prst="rect">
            <a:avLst/>
          </a:prstGeom>
          <a:noFill/>
        </p:spPr>
        <p:txBody>
          <a:bodyPr wrap="square" rtlCol="0">
            <a:spAutoFit/>
          </a:bodyPr>
          <a:lstStyle/>
          <a:p>
            <a:pPr algn="ctr"/>
            <a:r>
              <a:rPr lang="en-US" sz="7385" b="1" dirty="0">
                <a:solidFill>
                  <a:srgbClr val="00823B"/>
                </a:solidFill>
              </a:rPr>
              <a:t>Photos to  Enjoy!</a:t>
            </a:r>
          </a:p>
        </p:txBody>
      </p:sp>
    </p:spTree>
    <p:extLst>
      <p:ext uri="{BB962C8B-B14F-4D97-AF65-F5344CB8AC3E}">
        <p14:creationId xmlns:p14="http://schemas.microsoft.com/office/powerpoint/2010/main" val="2246390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4B57BDBF-CC2E-734D-726A-CF66A6DEC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88" y="1043571"/>
            <a:ext cx="13063770" cy="19029750"/>
          </a:xfrm>
          <a:prstGeom prst="rect">
            <a:avLst/>
          </a:prstGeom>
        </p:spPr>
      </p:pic>
      <p:pic>
        <p:nvPicPr>
          <p:cNvPr id="8" name="Picture 7" descr="Text&#10;&#10;Description automatically generated">
            <a:extLst>
              <a:ext uri="{FF2B5EF4-FFF2-40B4-BE49-F238E27FC236}">
                <a16:creationId xmlns:a16="http://schemas.microsoft.com/office/drawing/2014/main" id="{867A521F-031F-0AE5-F6C5-B9A84BD9D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0613" y="1043569"/>
            <a:ext cx="14272313" cy="19029750"/>
          </a:xfrm>
          <a:prstGeom prst="rect">
            <a:avLst/>
          </a:prstGeom>
        </p:spPr>
      </p:pic>
    </p:spTree>
    <p:extLst>
      <p:ext uri="{BB962C8B-B14F-4D97-AF65-F5344CB8AC3E}">
        <p14:creationId xmlns:p14="http://schemas.microsoft.com/office/powerpoint/2010/main" val="40752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3047266-833D-FE07-CA96-026FDDF2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602" y="1579414"/>
            <a:ext cx="12521594" cy="19353312"/>
          </a:xfrm>
          <a:prstGeom prst="rect">
            <a:avLst/>
          </a:prstGeom>
        </p:spPr>
      </p:pic>
      <p:pic>
        <p:nvPicPr>
          <p:cNvPr id="6" name="Picture 5" descr="Text&#10;&#10;Description automatically generated">
            <a:extLst>
              <a:ext uri="{FF2B5EF4-FFF2-40B4-BE49-F238E27FC236}">
                <a16:creationId xmlns:a16="http://schemas.microsoft.com/office/drawing/2014/main" id="{611A3276-4BDA-8B56-DCE1-63EE3C55E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9207" y="1579414"/>
            <a:ext cx="12521594" cy="19353312"/>
          </a:xfrm>
          <a:prstGeom prst="rect">
            <a:avLst/>
          </a:prstGeom>
        </p:spPr>
      </p:pic>
    </p:spTree>
    <p:extLst>
      <p:ext uri="{BB962C8B-B14F-4D97-AF65-F5344CB8AC3E}">
        <p14:creationId xmlns:p14="http://schemas.microsoft.com/office/powerpoint/2010/main" val="2798089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with medium confidence">
            <a:extLst>
              <a:ext uri="{FF2B5EF4-FFF2-40B4-BE49-F238E27FC236}">
                <a16:creationId xmlns:a16="http://schemas.microsoft.com/office/drawing/2014/main" id="{9602F5D9-298B-FD6F-F0C4-DE2719333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54" y="2316054"/>
            <a:ext cx="12182876" cy="18829789"/>
          </a:xfrm>
          <a:prstGeom prst="rect">
            <a:avLst/>
          </a:prstGeom>
        </p:spPr>
      </p:pic>
      <p:pic>
        <p:nvPicPr>
          <p:cNvPr id="4" name="Picture 3" descr="Text&#10;&#10;Description automatically generated">
            <a:extLst>
              <a:ext uri="{FF2B5EF4-FFF2-40B4-BE49-F238E27FC236}">
                <a16:creationId xmlns:a16="http://schemas.microsoft.com/office/drawing/2014/main" id="{C0BA38A8-6349-4DAA-FC5A-81BB5838E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954" y="2316054"/>
            <a:ext cx="12182875" cy="18829789"/>
          </a:xfrm>
          <a:prstGeom prst="rect">
            <a:avLst/>
          </a:prstGeom>
        </p:spPr>
      </p:pic>
    </p:spTree>
    <p:extLst>
      <p:ext uri="{BB962C8B-B14F-4D97-AF65-F5344CB8AC3E}">
        <p14:creationId xmlns:p14="http://schemas.microsoft.com/office/powerpoint/2010/main" val="296357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a:extLst>
              <a:ext uri="{FF2B5EF4-FFF2-40B4-BE49-F238E27FC236}">
                <a16:creationId xmlns:a16="http://schemas.microsoft.com/office/drawing/2014/main" id="{C05CBF53-5F3A-F354-6F07-0A59B5F0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2564" y="2112048"/>
            <a:ext cx="11371434" cy="17575632"/>
          </a:xfrm>
          <a:prstGeom prst="rect">
            <a:avLst/>
          </a:prstGeom>
        </p:spPr>
      </p:pic>
      <p:pic>
        <p:nvPicPr>
          <p:cNvPr id="3" name="Picture 2" descr="Text&#10;&#10;Description automatically generated">
            <a:extLst>
              <a:ext uri="{FF2B5EF4-FFF2-40B4-BE49-F238E27FC236}">
                <a16:creationId xmlns:a16="http://schemas.microsoft.com/office/drawing/2014/main" id="{F49CA3A7-8A34-99D6-C1F2-A04710BA1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61" y="2112048"/>
            <a:ext cx="10981287" cy="16972619"/>
          </a:xfrm>
          <a:prstGeom prst="rect">
            <a:avLst/>
          </a:prstGeom>
        </p:spPr>
      </p:pic>
    </p:spTree>
    <p:extLst>
      <p:ext uri="{BB962C8B-B14F-4D97-AF65-F5344CB8AC3E}">
        <p14:creationId xmlns:p14="http://schemas.microsoft.com/office/powerpoint/2010/main" val="131634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17C59A0C-ACF7-CB6F-8A10-868DEB51C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319" y="1357529"/>
            <a:ext cx="12442161" cy="19230541"/>
          </a:xfrm>
          <a:prstGeom prst="rect">
            <a:avLst/>
          </a:prstGeom>
        </p:spPr>
      </p:pic>
      <p:pic>
        <p:nvPicPr>
          <p:cNvPr id="4" name="Picture 3" descr="Text&#10;&#10;Description automatically generated">
            <a:extLst>
              <a:ext uri="{FF2B5EF4-FFF2-40B4-BE49-F238E27FC236}">
                <a16:creationId xmlns:a16="http://schemas.microsoft.com/office/drawing/2014/main" id="{9353DF98-FF8E-1B1D-46BA-D5DA62F2B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1" y="1260617"/>
            <a:ext cx="12673246" cy="19587703"/>
          </a:xfrm>
          <a:prstGeom prst="rect">
            <a:avLst/>
          </a:prstGeom>
        </p:spPr>
      </p:pic>
    </p:spTree>
    <p:extLst>
      <p:ext uri="{BB962C8B-B14F-4D97-AF65-F5344CB8AC3E}">
        <p14:creationId xmlns:p14="http://schemas.microsoft.com/office/powerpoint/2010/main" val="117948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67A614E-B9A9-8DAF-35D6-9E9AD32DD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764" y="1580697"/>
            <a:ext cx="12153382" cy="18784206"/>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8D8361D-2FA8-9861-E16D-AEEF0D7A9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5732" y="1580702"/>
            <a:ext cx="12171030" cy="18811482"/>
          </a:xfrm>
          <a:prstGeom prst="rect">
            <a:avLst/>
          </a:prstGeom>
        </p:spPr>
      </p:pic>
    </p:spTree>
    <p:extLst>
      <p:ext uri="{BB962C8B-B14F-4D97-AF65-F5344CB8AC3E}">
        <p14:creationId xmlns:p14="http://schemas.microsoft.com/office/powerpoint/2010/main" val="139376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29B41E3B-096C-F680-E293-603A5E06F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539" y="1014792"/>
            <a:ext cx="12885663" cy="19916016"/>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7F28ACA-E099-EBD5-9DAE-985E3B9BA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2053" y="1014794"/>
            <a:ext cx="12885663" cy="19916012"/>
          </a:xfrm>
          <a:prstGeom prst="rect">
            <a:avLst/>
          </a:prstGeom>
        </p:spPr>
      </p:pic>
    </p:spTree>
    <p:extLst>
      <p:ext uri="{BB962C8B-B14F-4D97-AF65-F5344CB8AC3E}">
        <p14:creationId xmlns:p14="http://schemas.microsoft.com/office/powerpoint/2010/main" val="15049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1999E4F-FD1A-4F65-6EBA-0432B7FA1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9573" y="2103048"/>
            <a:ext cx="11845209" cy="18307894"/>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B9BAA352-F04C-0DC6-49A2-F58D3B72C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992" y="2103051"/>
            <a:ext cx="11845207" cy="18307892"/>
          </a:xfrm>
          <a:prstGeom prst="rect">
            <a:avLst/>
          </a:prstGeom>
        </p:spPr>
      </p:pic>
    </p:spTree>
    <p:extLst>
      <p:ext uri="{BB962C8B-B14F-4D97-AF65-F5344CB8AC3E}">
        <p14:creationId xmlns:p14="http://schemas.microsoft.com/office/powerpoint/2010/main" val="227912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ext, letter&#10;&#10;Description automatically generated">
            <a:extLst>
              <a:ext uri="{FF2B5EF4-FFF2-40B4-BE49-F238E27FC236}">
                <a16:creationId xmlns:a16="http://schemas.microsoft.com/office/drawing/2014/main" id="{BD207069-D23D-F170-47E8-BDB169537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4751" y="443085"/>
            <a:ext cx="13625457" cy="21059437"/>
          </a:xfrm>
          <a:prstGeom prst="rect">
            <a:avLst/>
          </a:prstGeom>
        </p:spPr>
      </p:pic>
    </p:spTree>
    <p:extLst>
      <p:ext uri="{BB962C8B-B14F-4D97-AF65-F5344CB8AC3E}">
        <p14:creationId xmlns:p14="http://schemas.microsoft.com/office/powerpoint/2010/main" val="407932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FC48698-F452-4161-7352-65F830349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7625" y="1494551"/>
            <a:ext cx="12090801" cy="18687480"/>
          </a:xfrm>
          <a:prstGeom prst="rect">
            <a:avLst/>
          </a:prstGeom>
        </p:spPr>
      </p:pic>
      <p:pic>
        <p:nvPicPr>
          <p:cNvPr id="5" name="Picture 4" descr="Text&#10;&#10;Description automatically generated">
            <a:extLst>
              <a:ext uri="{FF2B5EF4-FFF2-40B4-BE49-F238E27FC236}">
                <a16:creationId xmlns:a16="http://schemas.microsoft.com/office/drawing/2014/main" id="{C4DA3FF1-24D4-3BCE-232D-B2B5CB49F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110" y="1494551"/>
            <a:ext cx="12090801" cy="18687480"/>
          </a:xfrm>
          <a:prstGeom prst="rect">
            <a:avLst/>
          </a:prstGeom>
        </p:spPr>
      </p:pic>
    </p:spTree>
    <p:extLst>
      <p:ext uri="{BB962C8B-B14F-4D97-AF65-F5344CB8AC3E}">
        <p14:creationId xmlns:p14="http://schemas.microsoft.com/office/powerpoint/2010/main" val="105802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road, house&#10;&#10;Description automatically generated">
            <a:extLst>
              <a:ext uri="{FF2B5EF4-FFF2-40B4-BE49-F238E27FC236}">
                <a16:creationId xmlns:a16="http://schemas.microsoft.com/office/drawing/2014/main" id="{944E9933-3897-3E02-2794-C6326D62A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137" y="2762388"/>
            <a:ext cx="15147065" cy="9763545"/>
          </a:xfrm>
          <a:prstGeom prst="rect">
            <a:avLst/>
          </a:prstGeom>
        </p:spPr>
      </p:pic>
      <p:pic>
        <p:nvPicPr>
          <p:cNvPr id="5" name="Picture 4" descr="A person standing in front of a house with a flag on the roof&#10;&#10;Description automatically generated with medium confidence">
            <a:extLst>
              <a:ext uri="{FF2B5EF4-FFF2-40B4-BE49-F238E27FC236}">
                <a16:creationId xmlns:a16="http://schemas.microsoft.com/office/drawing/2014/main" id="{D2760EFA-CACD-44A5-2135-3974B07BC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1983" y="12132906"/>
            <a:ext cx="13013887" cy="8675924"/>
          </a:xfrm>
          <a:prstGeom prst="rect">
            <a:avLst/>
          </a:prstGeom>
        </p:spPr>
      </p:pic>
      <p:sp>
        <p:nvSpPr>
          <p:cNvPr id="7" name="TextBox 6">
            <a:extLst>
              <a:ext uri="{FF2B5EF4-FFF2-40B4-BE49-F238E27FC236}">
                <a16:creationId xmlns:a16="http://schemas.microsoft.com/office/drawing/2014/main" id="{D82272A6-309C-CA1E-5D6A-77AC0F2B15D2}"/>
              </a:ext>
            </a:extLst>
          </p:cNvPr>
          <p:cNvSpPr txBox="1"/>
          <p:nvPr/>
        </p:nvSpPr>
        <p:spPr>
          <a:xfrm>
            <a:off x="18131982" y="3621793"/>
            <a:ext cx="13750529" cy="3842399"/>
          </a:xfrm>
          <a:prstGeom prst="rect">
            <a:avLst/>
          </a:prstGeom>
          <a:noFill/>
        </p:spPr>
        <p:txBody>
          <a:bodyPr wrap="square" rtlCol="0">
            <a:spAutoFit/>
          </a:bodyPr>
          <a:lstStyle/>
          <a:p>
            <a:pPr algn="ctr"/>
            <a:r>
              <a:rPr lang="en-US" sz="8123" b="1" dirty="0">
                <a:solidFill>
                  <a:srgbClr val="00823B"/>
                </a:solidFill>
              </a:rPr>
              <a:t>Oak Forest resident, Dorothy Pickens, in front of her home  in 1950 and again   in 2019</a:t>
            </a:r>
          </a:p>
        </p:txBody>
      </p:sp>
    </p:spTree>
    <p:extLst>
      <p:ext uri="{BB962C8B-B14F-4D97-AF65-F5344CB8AC3E}">
        <p14:creationId xmlns:p14="http://schemas.microsoft.com/office/powerpoint/2010/main" val="199766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posing for a photo&#10;&#10;Description automatically generated">
            <a:extLst>
              <a:ext uri="{FF2B5EF4-FFF2-40B4-BE49-F238E27FC236}">
                <a16:creationId xmlns:a16="http://schemas.microsoft.com/office/drawing/2014/main" id="{BC5162E2-FFA8-163B-8DF4-AEDFB6247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27" y="1565350"/>
            <a:ext cx="14002724" cy="11292521"/>
          </a:xfrm>
          <a:prstGeom prst="rect">
            <a:avLst/>
          </a:prstGeom>
        </p:spPr>
      </p:pic>
      <p:pic>
        <p:nvPicPr>
          <p:cNvPr id="5" name="Picture 4" descr="A large crowd of people in a stadium&#10;&#10;Description automatically generated with low confidence">
            <a:extLst>
              <a:ext uri="{FF2B5EF4-FFF2-40B4-BE49-F238E27FC236}">
                <a16:creationId xmlns:a16="http://schemas.microsoft.com/office/drawing/2014/main" id="{6DD3415E-36F2-1BC4-3AF8-7FFE4E307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970" y="10175312"/>
            <a:ext cx="14544707" cy="10726722"/>
          </a:xfrm>
          <a:prstGeom prst="rect">
            <a:avLst/>
          </a:prstGeom>
        </p:spPr>
      </p:pic>
      <p:sp>
        <p:nvSpPr>
          <p:cNvPr id="10" name="TextBox 9">
            <a:extLst>
              <a:ext uri="{FF2B5EF4-FFF2-40B4-BE49-F238E27FC236}">
                <a16:creationId xmlns:a16="http://schemas.microsoft.com/office/drawing/2014/main" id="{14FC7DF4-241F-F9A5-4569-7BE76032ED9C}"/>
              </a:ext>
            </a:extLst>
          </p:cNvPr>
          <p:cNvSpPr txBox="1"/>
          <p:nvPr/>
        </p:nvSpPr>
        <p:spPr>
          <a:xfrm>
            <a:off x="17568162" y="2424759"/>
            <a:ext cx="11920281" cy="3842399"/>
          </a:xfrm>
          <a:prstGeom prst="rect">
            <a:avLst/>
          </a:prstGeom>
          <a:noFill/>
        </p:spPr>
        <p:txBody>
          <a:bodyPr wrap="square" rtlCol="0">
            <a:spAutoFit/>
          </a:bodyPr>
          <a:lstStyle/>
          <a:p>
            <a:pPr algn="ctr"/>
            <a:r>
              <a:rPr lang="en-US" sz="8123" b="1" dirty="0">
                <a:solidFill>
                  <a:srgbClr val="00823B"/>
                </a:solidFill>
              </a:rPr>
              <a:t>Oaks Dads' Club Opening Day Photos</a:t>
            </a:r>
          </a:p>
          <a:p>
            <a:pPr algn="ctr"/>
            <a:r>
              <a:rPr lang="en-US" sz="8123" b="1" dirty="0">
                <a:solidFill>
                  <a:srgbClr val="00823B"/>
                </a:solidFill>
              </a:rPr>
              <a:t> (Years Unknown)</a:t>
            </a:r>
          </a:p>
        </p:txBody>
      </p:sp>
    </p:spTree>
    <p:extLst>
      <p:ext uri="{BB962C8B-B14F-4D97-AF65-F5344CB8AC3E}">
        <p14:creationId xmlns:p14="http://schemas.microsoft.com/office/powerpoint/2010/main" val="759686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943</TotalTime>
  <Words>460</Words>
  <Application>Microsoft Office PowerPoint</Application>
  <PresentationFormat>Custom</PresentationFormat>
  <Paragraphs>21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Cain</dc:creator>
  <cp:lastModifiedBy>Lucy Cain</cp:lastModifiedBy>
  <cp:revision>14</cp:revision>
  <dcterms:created xsi:type="dcterms:W3CDTF">2022-05-09T13:33:31Z</dcterms:created>
  <dcterms:modified xsi:type="dcterms:W3CDTF">2022-05-25T16:04:37Z</dcterms:modified>
</cp:coreProperties>
</file>